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media/image4.jpeg" ContentType="image/jpeg"/>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7.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8.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9.jpeg" ContentType="image/jpeg"/>
  <Override PartName="/ppt/media/image20.jpeg" ContentType="image/jpeg"/>
  <Override PartName="/ppt/notesSlides/notesSlide18.xml" ContentType="application/vnd.openxmlformats-officedocument.presentationml.notesSlide+xml"/>
  <Override PartName="/ppt/media/image21.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2.jpeg" ContentType="image/jpeg"/>
  <Override PartName="/ppt/notesSlides/notesSlide21.xml" ContentType="application/vnd.openxmlformats-officedocument.presentationml.notesSlide+xml"/>
  <Override PartName="/ppt/media/image23.jpeg" ContentType="image/jpeg"/>
  <Override PartName="/ppt/notesSlides/notesSlide22.xml" ContentType="application/vnd.openxmlformats-officedocument.presentationml.notesSlide+xml"/>
  <Override PartName="/ppt/media/image24.jpeg" ContentType="image/jpeg"/>
  <Override PartName="/ppt/notesSlides/notesSlide23.xml" ContentType="application/vnd.openxmlformats-officedocument.presentationml.notesSlide+xml"/>
  <Override PartName="/ppt/media/image25.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6.jpeg" ContentType="image/jpeg"/>
  <Override PartName="/ppt/notesSlides/notesSlide28.xml" ContentType="application/vnd.openxmlformats-officedocument.presentationml.notesSlide+xml"/>
  <Override PartName="/ppt/media/image27.jpeg" ContentType="image/jpeg"/>
  <Override PartName="/ppt/notesSlides/notesSlide29.xml" ContentType="application/vnd.openxmlformats-officedocument.presentationml.notesSlide+xml"/>
  <Override PartName="/ppt/media/image28.jpeg" ContentType="image/jpeg"/>
  <Override PartName="/ppt/notesSlides/notesSlide30.xml" ContentType="application/vnd.openxmlformats-officedocument.presentationml.notesSlide+xml"/>
  <Override PartName="/ppt/media/image29.jpeg" ContentType="image/jpeg"/>
  <Override PartName="/ppt/notesSlides/notesSlide31.xml" ContentType="application/vnd.openxmlformats-officedocument.presentationml.notesSlide+xml"/>
  <Override PartName="/ppt/media/image30.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31.jpe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32.jpeg" ContentType="image/jpeg"/>
  <Override PartName="/ppt/notesSlides/notesSlide3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Most of human history has been someone telling someone else what to do.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recipes are a way of encoding creative knowledge for someone to reproduce the similar results to a top chef. John Calton.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We can practice without the computer - acting all Pharao using humans or using pencil and paper, or just our own imaginations.</a:t>
            </a:r>
          </a:p>
          <a:p>
            <a:pP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Knight capital upgraded share trading software. Turned it on Monday, lost billions, some recovered. losing USD 460m in 45 minutes.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computer will give you speed, won’t give you correct.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computer will give you speed, won’t give you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we should be slowing down.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most of the activity is going on in your head. The program comes as a result of your thinking, not something inherent in the machine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we use a lot of </a:t>
            </a:r>
            <a:r>
              <a:rPr b="1"/>
              <a:t>clues</a:t>
            </a:r>
            <a:r>
              <a:t> from body and vocal inflections that a computer misses or has a hard time with Human Language, not just English, is too </a:t>
            </a:r>
            <a:r>
              <a:rPr b="1"/>
              <a:t>nuanced</a:t>
            </a:r>
            <a:r>
              <a:t> for computers to interpret correctly as a conversation between two intelligences.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The constant struggle or balancing act is to make it easy for you to say what you want while trying to be precise enough for a computer to follow and make sense of.</a:t>
            </a:r>
          </a:p>
          <a:p>
            <a:pPr/>
          </a:p>
          <a:p>
            <a:pPr/>
            <a:r>
              <a:t>We will come back to this idea again and again.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going to be picking on language a lot today. Imagine if you are reading the menu in a restaurant. Chef wants you to think of…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Building pyramids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this, but because of a single letter mistake, you think this is on the menu.</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computer can’t tell the </a:t>
            </a:r>
            <a:r>
              <a:rPr b="1"/>
              <a:t>difference</a:t>
            </a:r>
            <a:r>
              <a:t>, will give you what you </a:t>
            </a:r>
            <a:r>
              <a:rPr b="1"/>
              <a:t>asked</a:t>
            </a:r>
            <a:r>
              <a:t> for not what you </a:t>
            </a:r>
            <a:r>
              <a:rPr b="1"/>
              <a:t>intended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so now i’ve got you all thinking about food…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Opportunities for Role play</a:t>
            </a:r>
          </a:p>
          <a:p>
            <a:pPr/>
            <a:r>
              <a:t>Different robots understand different instructions. Some are mathematical, some are more general, some know about tea and milk, others can do the same job but need to be told exactly where to go exact positions, exact commands. </a:t>
            </a:r>
            <a:r>
              <a:rPr b="1"/>
              <a:t>High</a:t>
            </a:r>
            <a:r>
              <a:t> level vs low level languages.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Debugging and Thinking ahead about consequences. Does making account of all cases make your solution too unwieldy?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Programming time, execution time, memory, etc.</a:t>
            </a:r>
          </a:p>
          <a:p>
            <a:pPr/>
            <a:r>
              <a:t>Encryption and the heat death of the universe.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What makes a good algorithm. If you are making lunch for yourself, how long it takes could be your only requirement. You might be hungry. If you are a chef trying to feed 1000 people at a banquet and have to coordinate 100 kitchen staff, efficiency and speed might not be the consideration you choose. What if</a:t>
            </a:r>
          </a:p>
          <a:p>
            <a:pPr/>
            <a:r>
              <a:t>everyone is wanting the butter or a knife at the same time? Does everyone need their own fridge.</a:t>
            </a:r>
          </a:p>
          <a:p>
            <a:pPr/>
          </a:p>
          <a:p>
            <a:pPr/>
            <a:r>
              <a:t>Depending on what you want to achieve, your algorithm might work but take a lot longer or it might not work at all.</a:t>
            </a:r>
          </a:p>
          <a:p>
            <a:pPr/>
          </a:p>
          <a:p>
            <a:pPr/>
            <a:r>
              <a:t>Does you algorithm have to change when faced by with the real world. How does it match up. Are there big changes or small changes.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modest representation of London skyline. No </a:t>
            </a:r>
            <a:r>
              <a:rPr b="1"/>
              <a:t>plumbing</a:t>
            </a:r>
            <a:r>
              <a:t> or wiring, no sewers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Lets you experience what it’s like to drive a train or plan a railway. No one has to </a:t>
            </a:r>
            <a:r>
              <a:rPr b="1"/>
              <a:t>pay</a:t>
            </a:r>
            <a:r>
              <a:t> the staff or read the station master’s </a:t>
            </a:r>
            <a:r>
              <a:rPr b="1"/>
              <a:t>children</a:t>
            </a:r>
            <a:r>
              <a:t> a bed time story.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Useful to know which way to travel one station to another.</a:t>
            </a:r>
          </a:p>
          <a:p>
            <a:pPr/>
            <a:r>
              <a:t>Not good for navigation on foot.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Code of Hammarabi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All models are flawed but some are useful.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help to </a:t>
            </a:r>
            <a:r>
              <a:rPr b="1"/>
              <a:t>understand</a:t>
            </a:r>
            <a:r>
              <a:t> and solve a problem, we don’t need to model </a:t>
            </a:r>
            <a:r>
              <a:rPr b="1"/>
              <a:t>all</a:t>
            </a:r>
            <a:r>
              <a:t> of reality.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All these examples are types of abstraction used for solving single or small number of problems - not </a:t>
            </a:r>
            <a:r>
              <a:rPr b="1"/>
              <a:t>all</a:t>
            </a:r>
            <a:r>
              <a:t> the problems.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Later on when you are writing a program, it can be helpful to adopt these strategies to debug a program that doesn't do what you want. Or mostly does what you want but sometimes goes wrong.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Opportunities for Role play</a:t>
            </a:r>
          </a:p>
          <a:p>
            <a:pPr/>
          </a:p>
          <a:p>
            <a:pPr/>
            <a:r>
              <a:t>Different robots understand different instructions. Some are mathematical, some are more general, some know about tea and milk, others can do the same job but need to be told exactly where to go exact positions, exact commands. </a:t>
            </a:r>
          </a:p>
          <a:p>
            <a:pPr/>
          </a:p>
          <a:p>
            <a:pPr/>
            <a:r>
              <a:t>What issues might you face when trying to program each one of these? High vs Low.</a:t>
            </a:r>
          </a:p>
          <a:p>
            <a:pPr/>
          </a:p>
          <a:p>
            <a:pPr/>
            <a:r>
              <a:t>High level vs low level languages.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Rubber Ducking - explaining the problem and what might be the cause of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Now we've got some mad programming skillz, lets move on to using a programming language on some actual computers.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Mozart the dead composer wrote his programs in standard music notation. Thats really what music is, a written set of instructions for a human and a machine to carry out together. Human plays violin, piano etc. and even though Mozart is now dead, we can</a:t>
            </a:r>
          </a:p>
          <a:p>
            <a:pPr/>
            <a:r>
              <a:t>still enjoy his music provided the musicians are able to carry out his instructions to the letter (with some interpretation). No one needs the ghost of the composer to be present to make sure that the “code" runs.</a:t>
            </a:r>
          </a:p>
          <a:p>
            <a:pPr/>
          </a:p>
          <a:p>
            <a:pPr/>
            <a:r>
              <a:t>Used sets of instructions to ensure the vision he had in his head was able to be reproduced without him having to be there to supervise every minute.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We call these </a:t>
            </a:r>
            <a:r>
              <a:rPr b="1"/>
              <a:t>instructions</a:t>
            </a:r>
            <a:r>
              <a:t> music notation.</a:t>
            </a:r>
          </a:p>
          <a:p>
            <a:pPr/>
            <a:r>
              <a:t>Human and violin together is the machine, manuscript is the input, sound is the output.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We looked at programming music - standard notation and using sonic pi - Zoe Keating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Mozarts performances don’t require him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rPr b="1"/>
              <a:t>Knitting</a:t>
            </a:r>
            <a:r>
              <a:t> is a form of </a:t>
            </a:r>
            <a:r>
              <a:rPr b="1"/>
              <a:t>programming</a:t>
            </a:r>
            <a:r>
              <a:t>, passed down usually from parent or grandparent to child. Repetition of simple steps, maybe with some variation, can give lots of beauty and complexity.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small number of instructions, repeated and permuted to form useful and beautiful things.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1270000" y="1638300"/>
            <a:ext cx="10464800" cy="3302000"/>
          </a:xfrm>
          <a:prstGeom prst="rect">
            <a:avLst/>
          </a:prstGeom>
        </p:spPr>
        <p:txBody>
          <a:bodyPr anchor="b"/>
          <a:lstStyle>
            <a:lvl1pPr>
              <a:defRPr b="1">
                <a:solidFill>
                  <a:srgbClr val="FF0063"/>
                </a:solidFill>
                <a:latin typeface="Helvetica"/>
                <a:ea typeface="Helvetica"/>
                <a:cs typeface="Helvetica"/>
                <a:sym typeface="Helvetica"/>
              </a:defRPr>
            </a:lvl1pPr>
          </a:lstStyle>
          <a:p>
            <a:pPr/>
            <a:r>
              <a:t>Title Text</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6.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8.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0.jpe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2.jpe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Unplugged.jpg" descr="Unplugged.jpg"/>
          <p:cNvPicPr>
            <a:picLocks noChangeAspect="1"/>
          </p:cNvPicPr>
          <p:nvPr/>
        </p:nvPicPr>
        <p:blipFill>
          <a:blip r:embed="rId3">
            <a:extLst/>
          </a:blip>
          <a:stretch>
            <a:fillRect/>
          </a:stretch>
        </p:blipFill>
        <p:spPr>
          <a:xfrm>
            <a:off x="-67726" y="5521"/>
            <a:ext cx="13140252" cy="9742558"/>
          </a:xfrm>
          <a:prstGeom prst="rect">
            <a:avLst/>
          </a:prstGeom>
          <a:ln w="12700">
            <a:miter lim="400000"/>
          </a:ln>
        </p:spPr>
      </p:pic>
      <p:sp>
        <p:nvSpPr>
          <p:cNvPr id="128" name="Programming"/>
          <p:cNvSpPr txBox="1"/>
          <p:nvPr>
            <p:ph type="ctrTitle"/>
          </p:nvPr>
        </p:nvSpPr>
        <p:spPr>
          <a:xfrm>
            <a:off x="1128613" y="-681170"/>
            <a:ext cx="10747574" cy="5756540"/>
          </a:xfrm>
          <a:prstGeom prst="rect">
            <a:avLst/>
          </a:prstGeom>
        </p:spPr>
        <p:txBody>
          <a:bodyPr/>
          <a:lstStyle>
            <a:lvl1pPr>
              <a:defRPr sz="15000">
                <a:latin typeface="Yanone Kaffeesatz"/>
                <a:ea typeface="Yanone Kaffeesatz"/>
                <a:cs typeface="Yanone Kaffeesatz"/>
                <a:sym typeface="Yanone Kaffeesatz"/>
              </a:defRPr>
            </a:lvl1pPr>
          </a:lstStyle>
          <a:p>
            <a:pPr/>
            <a:r>
              <a:t>Programming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Title"/>
          <p:cNvSpPr txBox="1"/>
          <p:nvPr>
            <p:ph type="title"/>
          </p:nvPr>
        </p:nvSpPr>
        <p:spPr>
          <a:prstGeom prst="rect">
            <a:avLst/>
          </a:prstGeom>
        </p:spPr>
        <p:txBody>
          <a:bodyPr/>
          <a:lstStyle/>
          <a:p>
            <a:pPr/>
          </a:p>
        </p:txBody>
      </p:sp>
      <p:sp>
        <p:nvSpPr>
          <p:cNvPr id="173" name="Body"/>
          <p:cNvSpPr txBox="1"/>
          <p:nvPr>
            <p:ph type="body" idx="1"/>
          </p:nvPr>
        </p:nvSpPr>
        <p:spPr>
          <a:prstGeom prst="rect">
            <a:avLst/>
          </a:prstGeom>
        </p:spPr>
        <p:txBody>
          <a:bodyPr/>
          <a:lstStyle/>
          <a:p>
            <a:pPr/>
          </a:p>
        </p:txBody>
      </p:sp>
      <p:pic>
        <p:nvPicPr>
          <p:cNvPr id="174" name="2017-03-02 20.23.36.jpg" descr="2017-03-02 20.23.36.jpg"/>
          <p:cNvPicPr>
            <a:picLocks noChangeAspect="1"/>
          </p:cNvPicPr>
          <p:nvPr/>
        </p:nvPicPr>
        <p:blipFill>
          <a:blip r:embed="rId2">
            <a:extLst/>
          </a:blip>
          <a:stretch>
            <a:fillRect/>
          </a:stretch>
        </p:blipFill>
        <p:spPr>
          <a:xfrm>
            <a:off x="-2288498" y="-78853"/>
            <a:ext cx="17581794" cy="991130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knitting-pattern.png" descr="knitting-pattern.png"/>
          <p:cNvPicPr>
            <a:picLocks noChangeAspect="1"/>
          </p:cNvPicPr>
          <p:nvPr/>
        </p:nvPicPr>
        <p:blipFill>
          <a:blip r:embed="rId3">
            <a:extLst/>
          </a:blip>
          <a:stretch>
            <a:fillRect/>
          </a:stretch>
        </p:blipFill>
        <p:spPr>
          <a:xfrm>
            <a:off x="146050" y="177800"/>
            <a:ext cx="10757354" cy="9398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Title"/>
          <p:cNvSpPr txBox="1"/>
          <p:nvPr>
            <p:ph type="title"/>
          </p:nvPr>
        </p:nvSpPr>
        <p:spPr>
          <a:prstGeom prst="rect">
            <a:avLst/>
          </a:prstGeom>
        </p:spPr>
        <p:txBody>
          <a:bodyPr/>
          <a:lstStyle/>
          <a:p>
            <a:pPr/>
          </a:p>
        </p:txBody>
      </p:sp>
      <p:sp>
        <p:nvSpPr>
          <p:cNvPr id="181" name="Body"/>
          <p:cNvSpPr txBox="1"/>
          <p:nvPr>
            <p:ph type="body" idx="1"/>
          </p:nvPr>
        </p:nvSpPr>
        <p:spPr>
          <a:prstGeom prst="rect">
            <a:avLst/>
          </a:prstGeom>
        </p:spPr>
        <p:txBody>
          <a:bodyPr/>
          <a:lstStyle/>
          <a:p>
            <a:pPr/>
          </a:p>
        </p:txBody>
      </p:sp>
      <p:pic>
        <p:nvPicPr>
          <p:cNvPr id="182" name="masterchef.jpg" descr="masterchef.jpg"/>
          <p:cNvPicPr>
            <a:picLocks noChangeAspect="1"/>
          </p:cNvPicPr>
          <p:nvPr/>
        </p:nvPicPr>
        <p:blipFill>
          <a:blip r:embed="rId3">
            <a:extLst/>
          </a:blip>
          <a:stretch>
            <a:fillRect/>
          </a:stretch>
        </p:blipFill>
        <p:spPr>
          <a:xfrm>
            <a:off x="-2790165" y="-1797"/>
            <a:ext cx="18585130" cy="975719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Title"/>
          <p:cNvSpPr txBox="1"/>
          <p:nvPr>
            <p:ph type="title"/>
          </p:nvPr>
        </p:nvSpPr>
        <p:spPr>
          <a:prstGeom prst="rect">
            <a:avLst/>
          </a:prstGeom>
        </p:spPr>
        <p:txBody>
          <a:bodyPr/>
          <a:lstStyle/>
          <a:p>
            <a:pPr/>
          </a:p>
        </p:txBody>
      </p:sp>
      <p:sp>
        <p:nvSpPr>
          <p:cNvPr id="187" name="Body"/>
          <p:cNvSpPr txBox="1"/>
          <p:nvPr>
            <p:ph type="body" idx="1"/>
          </p:nvPr>
        </p:nvSpPr>
        <p:spPr>
          <a:prstGeom prst="rect">
            <a:avLst/>
          </a:prstGeom>
        </p:spPr>
        <p:txBody>
          <a:bodyPr/>
          <a:lstStyle/>
          <a:p>
            <a:pPr/>
          </a:p>
        </p:txBody>
      </p:sp>
      <p:pic>
        <p:nvPicPr>
          <p:cNvPr id="188" name="2017-05-05 20.43.10.jpg" descr="2017-05-05 20.43.10.jpg"/>
          <p:cNvPicPr>
            <a:picLocks noChangeAspect="1"/>
          </p:cNvPicPr>
          <p:nvPr/>
        </p:nvPicPr>
        <p:blipFill>
          <a:blip r:embed="rId2">
            <a:extLst/>
          </a:blip>
          <a:stretch>
            <a:fillRect/>
          </a:stretch>
        </p:blipFill>
        <p:spPr>
          <a:xfrm>
            <a:off x="-4215304" y="78"/>
            <a:ext cx="17301760" cy="975344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Title"/>
          <p:cNvSpPr txBox="1"/>
          <p:nvPr>
            <p:ph type="title"/>
          </p:nvPr>
        </p:nvSpPr>
        <p:spPr>
          <a:prstGeom prst="rect">
            <a:avLst/>
          </a:prstGeom>
        </p:spPr>
        <p:txBody>
          <a:bodyPr/>
          <a:lstStyle/>
          <a:p>
            <a:pPr/>
          </a:p>
        </p:txBody>
      </p:sp>
      <p:sp>
        <p:nvSpPr>
          <p:cNvPr id="191" name="Body"/>
          <p:cNvSpPr txBox="1"/>
          <p:nvPr>
            <p:ph type="body" idx="1"/>
          </p:nvPr>
        </p:nvSpPr>
        <p:spPr>
          <a:prstGeom prst="rect">
            <a:avLst/>
          </a:prstGeom>
        </p:spPr>
        <p:txBody>
          <a:bodyPr/>
          <a:lstStyle/>
          <a:p>
            <a:pPr/>
          </a:p>
        </p:txBody>
      </p:sp>
      <p:pic>
        <p:nvPicPr>
          <p:cNvPr id="192" name="2017-04-29 08.09.26.jpg" descr="2017-04-29 08.09.26.jpg"/>
          <p:cNvPicPr>
            <a:picLocks noChangeAspect="1"/>
          </p:cNvPicPr>
          <p:nvPr/>
        </p:nvPicPr>
        <p:blipFill>
          <a:blip r:embed="rId2">
            <a:extLst/>
          </a:blip>
          <a:stretch>
            <a:fillRect/>
          </a:stretch>
        </p:blipFill>
        <p:spPr>
          <a:xfrm>
            <a:off x="-2148868" y="-141"/>
            <a:ext cx="17302536" cy="975388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Title"/>
          <p:cNvSpPr txBox="1"/>
          <p:nvPr>
            <p:ph type="title"/>
          </p:nvPr>
        </p:nvSpPr>
        <p:spPr>
          <a:prstGeom prst="rect">
            <a:avLst/>
          </a:prstGeom>
        </p:spPr>
        <p:txBody>
          <a:bodyPr/>
          <a:lstStyle/>
          <a:p>
            <a:pPr/>
          </a:p>
        </p:txBody>
      </p:sp>
      <p:sp>
        <p:nvSpPr>
          <p:cNvPr id="195" name="Body"/>
          <p:cNvSpPr txBox="1"/>
          <p:nvPr>
            <p:ph type="body" idx="1"/>
          </p:nvPr>
        </p:nvSpPr>
        <p:spPr>
          <a:prstGeom prst="rect">
            <a:avLst/>
          </a:prstGeom>
        </p:spPr>
        <p:txBody>
          <a:bodyPr/>
          <a:lstStyle/>
          <a:p>
            <a:pPr/>
          </a:p>
        </p:txBody>
      </p:sp>
      <p:pic>
        <p:nvPicPr>
          <p:cNvPr id="196" name="2017-04-29 08.09.43.jpg" descr="2017-04-29 08.09.43.jpg"/>
          <p:cNvPicPr>
            <a:picLocks noChangeAspect="1"/>
          </p:cNvPicPr>
          <p:nvPr/>
        </p:nvPicPr>
        <p:blipFill>
          <a:blip r:embed="rId2">
            <a:extLst/>
          </a:blip>
          <a:stretch>
            <a:fillRect/>
          </a:stretch>
        </p:blipFill>
        <p:spPr>
          <a:xfrm>
            <a:off x="-2158556" y="-5602"/>
            <a:ext cx="17321913" cy="976480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itle"/>
          <p:cNvSpPr txBox="1"/>
          <p:nvPr>
            <p:ph type="title"/>
          </p:nvPr>
        </p:nvSpPr>
        <p:spPr>
          <a:prstGeom prst="rect">
            <a:avLst/>
          </a:prstGeom>
        </p:spPr>
        <p:txBody>
          <a:bodyPr/>
          <a:lstStyle/>
          <a:p>
            <a:pPr/>
          </a:p>
        </p:txBody>
      </p:sp>
      <p:sp>
        <p:nvSpPr>
          <p:cNvPr id="199" name="Body"/>
          <p:cNvSpPr txBox="1"/>
          <p:nvPr>
            <p:ph type="body" idx="1"/>
          </p:nvPr>
        </p:nvSpPr>
        <p:spPr>
          <a:prstGeom prst="rect">
            <a:avLst/>
          </a:prstGeom>
        </p:spPr>
        <p:txBody>
          <a:bodyPr/>
          <a:lstStyle/>
          <a:p>
            <a:pPr/>
          </a:p>
        </p:txBody>
      </p:sp>
      <p:pic>
        <p:nvPicPr>
          <p:cNvPr id="200" name="2017-04-30 09.47.19.jpg" descr="2017-04-30 09.47.19.jpg"/>
          <p:cNvPicPr>
            <a:picLocks noChangeAspect="1"/>
          </p:cNvPicPr>
          <p:nvPr/>
        </p:nvPicPr>
        <p:blipFill>
          <a:blip r:embed="rId2">
            <a:extLst/>
          </a:blip>
          <a:stretch>
            <a:fillRect/>
          </a:stretch>
        </p:blipFill>
        <p:spPr>
          <a:xfrm>
            <a:off x="-2188812" y="-22658"/>
            <a:ext cx="17382424" cy="979891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Title"/>
          <p:cNvSpPr txBox="1"/>
          <p:nvPr>
            <p:ph type="title"/>
          </p:nvPr>
        </p:nvSpPr>
        <p:spPr>
          <a:prstGeom prst="rect">
            <a:avLst/>
          </a:prstGeom>
        </p:spPr>
        <p:txBody>
          <a:bodyPr/>
          <a:lstStyle/>
          <a:p>
            <a:pPr/>
          </a:p>
        </p:txBody>
      </p:sp>
      <p:sp>
        <p:nvSpPr>
          <p:cNvPr id="203" name="Body"/>
          <p:cNvSpPr txBox="1"/>
          <p:nvPr>
            <p:ph type="body" idx="1"/>
          </p:nvPr>
        </p:nvSpPr>
        <p:spPr>
          <a:prstGeom prst="rect">
            <a:avLst/>
          </a:prstGeom>
        </p:spPr>
        <p:txBody>
          <a:bodyPr/>
          <a:lstStyle/>
          <a:p>
            <a:pPr/>
          </a:p>
        </p:txBody>
      </p:sp>
      <p:pic>
        <p:nvPicPr>
          <p:cNvPr id="204" name="2017-04-29 08.09.53.jpg" descr="2017-04-29 08.09.53.jpg"/>
          <p:cNvPicPr>
            <a:picLocks noChangeAspect="1"/>
          </p:cNvPicPr>
          <p:nvPr/>
        </p:nvPicPr>
        <p:blipFill>
          <a:blip r:embed="rId2">
            <a:extLst/>
          </a:blip>
          <a:stretch>
            <a:fillRect/>
          </a:stretch>
        </p:blipFill>
        <p:spPr>
          <a:xfrm>
            <a:off x="-2181804" y="-18708"/>
            <a:ext cx="17302038" cy="97536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o…"/>
          <p:cNvSpPr txBox="1"/>
          <p:nvPr>
            <p:ph type="title"/>
          </p:nvPr>
        </p:nvSpPr>
        <p:spPr>
          <a:xfrm>
            <a:off x="952500" y="3797300"/>
            <a:ext cx="11099800" cy="2159000"/>
          </a:xfrm>
          <a:prstGeom prst="rect">
            <a:avLst/>
          </a:prstGeom>
        </p:spPr>
        <p:txBody>
          <a:bodyPr/>
          <a:lstStyle/>
          <a:p>
            <a:pPr/>
            <a:r>
              <a:t>So…</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Turns out…"/>
          <p:cNvSpPr txBox="1"/>
          <p:nvPr>
            <p:ph type="title"/>
          </p:nvPr>
        </p:nvSpPr>
        <p:spPr>
          <a:prstGeom prst="rect">
            <a:avLst/>
          </a:prstGeom>
        </p:spPr>
        <p:txBody>
          <a:bodyPr/>
          <a:lstStyle/>
          <a:p>
            <a:pPr/>
            <a:r>
              <a:t> Turns out…</a:t>
            </a:r>
          </a:p>
        </p:txBody>
      </p:sp>
      <p:sp>
        <p:nvSpPr>
          <p:cNvPr id="209" name="we don’t always need a computer…"/>
          <p:cNvSpPr txBox="1"/>
          <p:nvPr>
            <p:ph type="body" idx="1"/>
          </p:nvPr>
        </p:nvSpPr>
        <p:spPr>
          <a:prstGeom prst="rect">
            <a:avLst/>
          </a:prstGeom>
        </p:spPr>
        <p:txBody>
          <a:bodyPr/>
          <a:lstStyle/>
          <a:p>
            <a:pPr marL="444499" indent="-444499">
              <a:defRPr sz="5000"/>
            </a:pPr>
            <a:r>
              <a:t>we don’t </a:t>
            </a:r>
            <a:r>
              <a:rPr i="1">
                <a:latin typeface="Helvetica"/>
                <a:ea typeface="Helvetica"/>
                <a:cs typeface="Helvetica"/>
                <a:sym typeface="Helvetica"/>
              </a:rPr>
              <a:t>always</a:t>
            </a:r>
            <a:r>
              <a:t> </a:t>
            </a:r>
            <a:r>
              <a:rPr>
                <a:solidFill>
                  <a:srgbClr val="FF0063"/>
                </a:solidFill>
              </a:rPr>
              <a:t>need</a:t>
            </a:r>
            <a:r>
              <a:t> a computer</a:t>
            </a:r>
          </a:p>
          <a:p>
            <a:pPr marL="444499" indent="-444499">
              <a:defRPr sz="5000"/>
            </a:pPr>
            <a:r>
              <a:t>computers are good at </a:t>
            </a:r>
            <a:r>
              <a:rPr>
                <a:solidFill>
                  <a:srgbClr val="FF0063"/>
                </a:solidFill>
              </a:rPr>
              <a:t>repeating</a:t>
            </a:r>
          </a:p>
          <a:p>
            <a:pPr marL="444499" indent="-444499">
              <a:defRPr sz="5000"/>
            </a:pPr>
            <a:r>
              <a:t>they aren’t good at </a:t>
            </a:r>
            <a:r>
              <a:rPr>
                <a:solidFill>
                  <a:srgbClr val="FF0063"/>
                </a:solidFill>
              </a:rPr>
              <a:t>original</a:t>
            </a:r>
            <a:r>
              <a:t> thought</a:t>
            </a:r>
          </a:p>
          <a:p>
            <a:pPr marL="444499" indent="-444499">
              <a:defRPr sz="5000"/>
            </a:pPr>
            <a:r>
              <a:t>they extend what you are capable of</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Title"/>
          <p:cNvSpPr txBox="1"/>
          <p:nvPr>
            <p:ph type="title"/>
          </p:nvPr>
        </p:nvSpPr>
        <p:spPr>
          <a:prstGeom prst="rect">
            <a:avLst/>
          </a:prstGeom>
        </p:spPr>
        <p:txBody>
          <a:bodyPr/>
          <a:lstStyle/>
          <a:p>
            <a:pPr/>
          </a:p>
        </p:txBody>
      </p:sp>
      <p:sp>
        <p:nvSpPr>
          <p:cNvPr id="133" name="Body"/>
          <p:cNvSpPr txBox="1"/>
          <p:nvPr>
            <p:ph type="body" idx="1"/>
          </p:nvPr>
        </p:nvSpPr>
        <p:spPr>
          <a:prstGeom prst="rect">
            <a:avLst/>
          </a:prstGeom>
        </p:spPr>
        <p:txBody>
          <a:bodyPr/>
          <a:lstStyle/>
          <a:p>
            <a:pPr/>
          </a:p>
        </p:txBody>
      </p:sp>
      <p:pic>
        <p:nvPicPr>
          <p:cNvPr id="134" name="pyramids.jpg" descr="pyramids.jpg"/>
          <p:cNvPicPr>
            <a:picLocks noChangeAspect="1"/>
          </p:cNvPicPr>
          <p:nvPr/>
        </p:nvPicPr>
        <p:blipFill>
          <a:blip r:embed="rId3">
            <a:extLst/>
          </a:blip>
          <a:stretch>
            <a:fillRect/>
          </a:stretch>
        </p:blipFill>
        <p:spPr>
          <a:xfrm>
            <a:off x="-2177988" y="-1"/>
            <a:ext cx="17360776" cy="97536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Computer science is no more about computers than astronomy is about telescopes.&quot;…"/>
          <p:cNvSpPr txBox="1"/>
          <p:nvPr>
            <p:ph type="title"/>
          </p:nvPr>
        </p:nvSpPr>
        <p:spPr>
          <a:xfrm>
            <a:off x="1063674" y="1526381"/>
            <a:ext cx="10877452" cy="6700838"/>
          </a:xfrm>
          <a:prstGeom prst="rect">
            <a:avLst/>
          </a:prstGeom>
        </p:spPr>
        <p:txBody>
          <a:bodyPr/>
          <a:lstStyle/>
          <a:p>
            <a:pPr algn="l" defTabSz="370331">
              <a:lnSpc>
                <a:spcPts val="10600"/>
              </a:lnSpc>
              <a:defRPr sz="7776">
                <a:solidFill>
                  <a:srgbClr val="14171A"/>
                </a:solidFill>
                <a:latin typeface="Helvetica Neue"/>
                <a:ea typeface="Helvetica Neue"/>
                <a:cs typeface="Helvetica Neue"/>
                <a:sym typeface="Helvetica Neue"/>
              </a:defRPr>
            </a:pPr>
            <a:r>
              <a:t>“</a:t>
            </a:r>
            <a:r>
              <a:rPr b="1"/>
              <a:t>Computer</a:t>
            </a:r>
            <a:r>
              <a:t> </a:t>
            </a:r>
            <a:r>
              <a:rPr b="1"/>
              <a:t>science</a:t>
            </a:r>
            <a:r>
              <a:t> is no more about </a:t>
            </a:r>
            <a:r>
              <a:rPr b="1"/>
              <a:t>computers</a:t>
            </a:r>
            <a:r>
              <a:t> than </a:t>
            </a:r>
            <a:r>
              <a:rPr b="1"/>
              <a:t>astronomy</a:t>
            </a:r>
            <a:r>
              <a:t> is about </a:t>
            </a:r>
            <a:r>
              <a:rPr b="1"/>
              <a:t>telescopes</a:t>
            </a:r>
            <a:r>
              <a:t>." </a:t>
            </a:r>
          </a:p>
          <a:p>
            <a:pPr algn="r" defTabSz="370331">
              <a:lnSpc>
                <a:spcPts val="5900"/>
              </a:lnSpc>
              <a:defRPr sz="3888">
                <a:solidFill>
                  <a:srgbClr val="14171A"/>
                </a:solidFill>
                <a:latin typeface="Helvetica Neue"/>
                <a:ea typeface="Helvetica Neue"/>
                <a:cs typeface="Helvetica Neue"/>
                <a:sym typeface="Helvetica Neue"/>
              </a:defRPr>
            </a:pPr>
            <a:r>
              <a:t>– Edsger Dijkstra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Computers are good at following instructions, but not good at reading your mind”…"/>
          <p:cNvSpPr txBox="1"/>
          <p:nvPr>
            <p:ph type="title"/>
          </p:nvPr>
        </p:nvSpPr>
        <p:spPr>
          <a:xfrm>
            <a:off x="952500" y="623753"/>
            <a:ext cx="11099800" cy="8506094"/>
          </a:xfrm>
          <a:prstGeom prst="rect">
            <a:avLst/>
          </a:prstGeom>
        </p:spPr>
        <p:txBody>
          <a:bodyPr/>
          <a:lstStyle/>
          <a:p>
            <a:pPr/>
            <a:r>
              <a:t>“Computers are good at </a:t>
            </a:r>
            <a:r>
              <a:rPr b="1">
                <a:latin typeface="Helvetica"/>
                <a:ea typeface="Helvetica"/>
                <a:cs typeface="Helvetica"/>
                <a:sym typeface="Helvetica"/>
              </a:rPr>
              <a:t>following</a:t>
            </a:r>
            <a:r>
              <a:t> instructions, but not good at </a:t>
            </a:r>
            <a:r>
              <a:rPr b="1">
                <a:latin typeface="Helvetica"/>
                <a:ea typeface="Helvetica"/>
                <a:cs typeface="Helvetica"/>
                <a:sym typeface="Helvetica"/>
              </a:rPr>
              <a:t>reading</a:t>
            </a:r>
            <a:r>
              <a:t> your mind”</a:t>
            </a:r>
          </a:p>
          <a:p>
            <a:pPr/>
          </a:p>
          <a:p>
            <a:pPr algn="r">
              <a:defRPr sz="4800"/>
            </a:pPr>
            <a:r>
              <a:t>Donald Knuth</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Title"/>
          <p:cNvSpPr txBox="1"/>
          <p:nvPr>
            <p:ph type="title"/>
          </p:nvPr>
        </p:nvSpPr>
        <p:spPr>
          <a:prstGeom prst="rect">
            <a:avLst/>
          </a:prstGeom>
        </p:spPr>
        <p:txBody>
          <a:bodyPr/>
          <a:lstStyle/>
          <a:p>
            <a:pPr/>
          </a:p>
        </p:txBody>
      </p:sp>
      <p:sp>
        <p:nvSpPr>
          <p:cNvPr id="218" name="Body"/>
          <p:cNvSpPr txBox="1"/>
          <p:nvPr>
            <p:ph type="body" idx="1"/>
          </p:nvPr>
        </p:nvSpPr>
        <p:spPr>
          <a:prstGeom prst="rect">
            <a:avLst/>
          </a:prstGeom>
        </p:spPr>
        <p:txBody>
          <a:bodyPr/>
          <a:lstStyle/>
          <a:p>
            <a:pPr/>
          </a:p>
        </p:txBody>
      </p:sp>
      <p:pic>
        <p:nvPicPr>
          <p:cNvPr id="219" name="dbpix-knight-jumbo.jpg" descr="dbpix-knight-jumbo.jpg"/>
          <p:cNvPicPr>
            <a:picLocks noChangeAspect="1"/>
          </p:cNvPicPr>
          <p:nvPr/>
        </p:nvPicPr>
        <p:blipFill>
          <a:blip r:embed="rId3">
            <a:extLst/>
          </a:blip>
          <a:stretch>
            <a:fillRect/>
          </a:stretch>
        </p:blipFill>
        <p:spPr>
          <a:xfrm>
            <a:off x="-368696" y="-8120"/>
            <a:ext cx="13719350" cy="97536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peed is no substitute for correctness"/>
          <p:cNvSpPr txBox="1"/>
          <p:nvPr>
            <p:ph type="title"/>
          </p:nvPr>
        </p:nvSpPr>
        <p:spPr>
          <a:xfrm>
            <a:off x="952500" y="1625869"/>
            <a:ext cx="11099800" cy="6501862"/>
          </a:xfrm>
          <a:prstGeom prst="rect">
            <a:avLst/>
          </a:prstGeom>
        </p:spPr>
        <p:txBody>
          <a:bodyPr/>
          <a:lstStyle/>
          <a:p>
            <a:pPr/>
            <a:r>
              <a:t>Speed is no substitute for correctness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If it doesn’t work, it doesn’t matter how fast it doesn’t work.”…"/>
          <p:cNvSpPr txBox="1"/>
          <p:nvPr>
            <p:ph type="title"/>
          </p:nvPr>
        </p:nvSpPr>
        <p:spPr>
          <a:xfrm>
            <a:off x="952500" y="1625869"/>
            <a:ext cx="11099800" cy="6501862"/>
          </a:xfrm>
          <a:prstGeom prst="rect">
            <a:avLst/>
          </a:prstGeom>
        </p:spPr>
        <p:txBody>
          <a:bodyPr/>
          <a:lstStyle/>
          <a:p>
            <a:pPr/>
            <a:r>
              <a:t>“If it doesn’t work, it doesn’t matter how fast it doesn’t work.” </a:t>
            </a:r>
          </a:p>
          <a:p>
            <a:pPr/>
          </a:p>
          <a:p>
            <a:pPr algn="r">
              <a:defRPr sz="4800"/>
            </a:pPr>
            <a:r>
              <a:t>- Mich Ravera</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Beware"/>
          <p:cNvSpPr txBox="1"/>
          <p:nvPr>
            <p:ph type="title"/>
          </p:nvPr>
        </p:nvSpPr>
        <p:spPr>
          <a:prstGeom prst="rect">
            <a:avLst/>
          </a:prstGeom>
        </p:spPr>
        <p:txBody>
          <a:bodyPr/>
          <a:lstStyle/>
          <a:p>
            <a:pPr/>
            <a:r>
              <a:t>Beware</a:t>
            </a:r>
          </a:p>
        </p:txBody>
      </p:sp>
      <p:pic>
        <p:nvPicPr>
          <p:cNvPr id="232" name="slow-lambs.jpg" descr="slow-lambs.jpg"/>
          <p:cNvPicPr>
            <a:picLocks noChangeAspect="1"/>
          </p:cNvPicPr>
          <p:nvPr/>
        </p:nvPicPr>
        <p:blipFill>
          <a:blip r:embed="rId3">
            <a:extLst/>
          </a:blip>
          <a:stretch>
            <a:fillRect/>
          </a:stretch>
        </p:blipFill>
        <p:spPr>
          <a:xfrm>
            <a:off x="-129072" y="-1521008"/>
            <a:ext cx="13164872" cy="1289165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A computer program must pass through your head and fingers before it gets to the computer"/>
          <p:cNvSpPr txBox="1"/>
          <p:nvPr>
            <p:ph type="title"/>
          </p:nvPr>
        </p:nvSpPr>
        <p:spPr>
          <a:xfrm>
            <a:off x="952500" y="444500"/>
            <a:ext cx="11099800" cy="7927777"/>
          </a:xfrm>
          <a:prstGeom prst="rect">
            <a:avLst/>
          </a:prstGeom>
        </p:spPr>
        <p:txBody>
          <a:bodyPr/>
          <a:lstStyle/>
          <a:p>
            <a:pPr/>
            <a:r>
              <a:t>A computer program must pass through your head and fingers </a:t>
            </a:r>
            <a:r>
              <a:rPr i="1">
                <a:latin typeface="Helvetica"/>
                <a:ea typeface="Helvetica"/>
                <a:cs typeface="Helvetica"/>
                <a:sym typeface="Helvetica"/>
              </a:rPr>
              <a:t>before</a:t>
            </a:r>
            <a:r>
              <a:t> it gets to the computer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columbo.jpg" descr="columbo.jpg"/>
          <p:cNvPicPr>
            <a:picLocks noChangeAspect="1"/>
          </p:cNvPicPr>
          <p:nvPr/>
        </p:nvPicPr>
        <p:blipFill>
          <a:blip r:embed="rId3">
            <a:extLst/>
          </a:blip>
          <a:stretch>
            <a:fillRect/>
          </a:stretch>
        </p:blipFill>
        <p:spPr>
          <a:xfrm>
            <a:off x="-18511" y="-7589"/>
            <a:ext cx="13041822" cy="976877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Time Flies like an Arrow"/>
          <p:cNvSpPr txBox="1"/>
          <p:nvPr>
            <p:ph type="title"/>
          </p:nvPr>
        </p:nvSpPr>
        <p:spPr>
          <a:xfrm>
            <a:off x="530971" y="3486024"/>
            <a:ext cx="11942858" cy="2781552"/>
          </a:xfrm>
          <a:prstGeom prst="rect">
            <a:avLst/>
          </a:prstGeom>
        </p:spPr>
        <p:txBody>
          <a:bodyPr/>
          <a:lstStyle/>
          <a:p>
            <a:pPr/>
            <a:r>
              <a:t>Time Flies like an Arrow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Time Flies like an Arrow"/>
          <p:cNvSpPr txBox="1"/>
          <p:nvPr>
            <p:ph type="title"/>
          </p:nvPr>
        </p:nvSpPr>
        <p:spPr>
          <a:xfrm>
            <a:off x="530971" y="3486024"/>
            <a:ext cx="11942858" cy="2781552"/>
          </a:xfrm>
          <a:prstGeom prst="rect">
            <a:avLst/>
          </a:prstGeom>
        </p:spPr>
        <p:txBody>
          <a:bodyPr/>
          <a:lstStyle/>
          <a:p>
            <a:pPr/>
            <a:r>
              <a:rPr b="1">
                <a:latin typeface="Helvetica"/>
                <a:ea typeface="Helvetica"/>
                <a:cs typeface="Helvetica"/>
                <a:sym typeface="Helvetica"/>
              </a:rPr>
              <a:t>Time</a:t>
            </a:r>
            <a:r>
              <a:t> Flies </a:t>
            </a:r>
            <a:r>
              <a:rPr b="1">
                <a:latin typeface="Helvetica"/>
                <a:ea typeface="Helvetica"/>
                <a:cs typeface="Helvetica"/>
                <a:sym typeface="Helvetica"/>
              </a:rPr>
              <a:t>like</a:t>
            </a:r>
            <a:r>
              <a:t> an Arrow</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Title"/>
          <p:cNvSpPr txBox="1"/>
          <p:nvPr>
            <p:ph type="title"/>
          </p:nvPr>
        </p:nvSpPr>
        <p:spPr>
          <a:prstGeom prst="rect">
            <a:avLst/>
          </a:prstGeom>
        </p:spPr>
        <p:txBody>
          <a:bodyPr/>
          <a:lstStyle/>
          <a:p>
            <a:pPr/>
          </a:p>
        </p:txBody>
      </p:sp>
      <p:sp>
        <p:nvSpPr>
          <p:cNvPr id="139" name="Body"/>
          <p:cNvSpPr txBox="1"/>
          <p:nvPr>
            <p:ph type="body" idx="1"/>
          </p:nvPr>
        </p:nvSpPr>
        <p:spPr>
          <a:prstGeom prst="rect">
            <a:avLst/>
          </a:prstGeom>
        </p:spPr>
        <p:txBody>
          <a:bodyPr/>
          <a:lstStyle/>
          <a:p>
            <a:pPr/>
          </a:p>
        </p:txBody>
      </p:sp>
      <p:pic>
        <p:nvPicPr>
          <p:cNvPr id="140" name="code-of-hammarabi.jpg" descr="code-of-hammarabi.jpg"/>
          <p:cNvPicPr>
            <a:picLocks noChangeAspect="1"/>
          </p:cNvPicPr>
          <p:nvPr/>
        </p:nvPicPr>
        <p:blipFill>
          <a:blip r:embed="rId3">
            <a:extLst/>
          </a:blip>
          <a:stretch>
            <a:fillRect/>
          </a:stretch>
        </p:blipFill>
        <p:spPr>
          <a:xfrm>
            <a:off x="-835582" y="26393"/>
            <a:ext cx="14675964" cy="970081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Fruit Flies like a Banana"/>
          <p:cNvSpPr txBox="1"/>
          <p:nvPr>
            <p:ph type="title"/>
          </p:nvPr>
        </p:nvSpPr>
        <p:spPr>
          <a:xfrm>
            <a:off x="952500" y="3797300"/>
            <a:ext cx="11099800" cy="2159000"/>
          </a:xfrm>
          <a:prstGeom prst="rect">
            <a:avLst/>
          </a:prstGeom>
        </p:spPr>
        <p:txBody>
          <a:bodyPr/>
          <a:lstStyle/>
          <a:p>
            <a:pPr/>
            <a:r>
              <a:t>Fruit Flies like a Banana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Fruit Flies like a Banana"/>
          <p:cNvSpPr txBox="1"/>
          <p:nvPr>
            <p:ph type="title"/>
          </p:nvPr>
        </p:nvSpPr>
        <p:spPr>
          <a:xfrm>
            <a:off x="952500" y="3797300"/>
            <a:ext cx="11099800" cy="2159000"/>
          </a:xfrm>
          <a:prstGeom prst="rect">
            <a:avLst/>
          </a:prstGeom>
        </p:spPr>
        <p:txBody>
          <a:bodyPr/>
          <a:lstStyle/>
          <a:p>
            <a:pPr defTabSz="566674">
              <a:defRPr sz="7760"/>
            </a:pPr>
            <a:r>
              <a:rPr b="1">
                <a:latin typeface="Helvetica"/>
                <a:ea typeface="Helvetica"/>
                <a:cs typeface="Helvetica"/>
                <a:sym typeface="Helvetica"/>
              </a:rPr>
              <a:t>Fruit Flies</a:t>
            </a:r>
            <a:r>
              <a:t> </a:t>
            </a:r>
            <a:r>
              <a:rPr i="1">
                <a:latin typeface="Helvetica"/>
                <a:ea typeface="Helvetica"/>
                <a:cs typeface="Helvetica"/>
                <a:sym typeface="Helvetica"/>
              </a:rPr>
              <a:t>like</a:t>
            </a:r>
            <a:r>
              <a:t> a Banana</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2" name="Groucho-Marx-Duck-Soup-e1434598275998.jpg" descr="Groucho-Marx-Duck-Soup-e1434598275998.jpg"/>
          <p:cNvPicPr>
            <a:picLocks noChangeAspect="1"/>
          </p:cNvPicPr>
          <p:nvPr/>
        </p:nvPicPr>
        <p:blipFill>
          <a:blip r:embed="rId2">
            <a:alphaModFix amt="49544"/>
            <a:extLst/>
          </a:blip>
          <a:stretch>
            <a:fillRect/>
          </a:stretch>
        </p:blipFill>
        <p:spPr>
          <a:xfrm>
            <a:off x="-3175" y="1243806"/>
            <a:ext cx="14531975" cy="7265988"/>
          </a:xfrm>
          <a:prstGeom prst="rect">
            <a:avLst/>
          </a:prstGeom>
          <a:ln w="12700">
            <a:miter lim="400000"/>
          </a:ln>
        </p:spPr>
      </p:pic>
      <p:sp>
        <p:nvSpPr>
          <p:cNvPr id="253" name="Fruit Flies like a Banana"/>
          <p:cNvSpPr txBox="1"/>
          <p:nvPr>
            <p:ph type="title"/>
          </p:nvPr>
        </p:nvSpPr>
        <p:spPr>
          <a:xfrm>
            <a:off x="952500" y="3797300"/>
            <a:ext cx="11099800" cy="2159000"/>
          </a:xfrm>
          <a:prstGeom prst="rect">
            <a:avLst/>
          </a:prstGeom>
        </p:spPr>
        <p:txBody>
          <a:bodyPr/>
          <a:lstStyle/>
          <a:p>
            <a:pPr defTabSz="566674">
              <a:defRPr sz="7760"/>
            </a:pPr>
            <a:r>
              <a:rPr b="1">
                <a:latin typeface="Helvetica"/>
                <a:ea typeface="Helvetica"/>
                <a:cs typeface="Helvetica"/>
                <a:sym typeface="Helvetica"/>
              </a:rPr>
              <a:t>Fruit Flies</a:t>
            </a:r>
            <a:r>
              <a:t> </a:t>
            </a:r>
            <a:r>
              <a:rPr i="1">
                <a:latin typeface="Helvetica"/>
                <a:ea typeface="Helvetica"/>
                <a:cs typeface="Helvetica"/>
                <a:sym typeface="Helvetica"/>
              </a:rPr>
              <a:t>like</a:t>
            </a:r>
            <a:r>
              <a:t> a Banana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To understand a program you must become both the machine and the program”…"/>
          <p:cNvSpPr txBox="1"/>
          <p:nvPr>
            <p:ph type="title"/>
          </p:nvPr>
        </p:nvSpPr>
        <p:spPr>
          <a:xfrm>
            <a:off x="661987" y="192274"/>
            <a:ext cx="11680826" cy="9369052"/>
          </a:xfrm>
          <a:prstGeom prst="rect">
            <a:avLst/>
          </a:prstGeom>
        </p:spPr>
        <p:txBody>
          <a:bodyPr/>
          <a:lstStyle/>
          <a:p>
            <a:pPr/>
            <a:r>
              <a:rPr sz="9600"/>
              <a:t>“To </a:t>
            </a:r>
            <a:r>
              <a:rPr b="1" sz="9600">
                <a:latin typeface="Helvetica"/>
                <a:ea typeface="Helvetica"/>
                <a:cs typeface="Helvetica"/>
                <a:sym typeface="Helvetica"/>
              </a:rPr>
              <a:t>understand</a:t>
            </a:r>
            <a:r>
              <a:rPr sz="9600"/>
              <a:t> a program you must become both the </a:t>
            </a:r>
            <a:r>
              <a:rPr b="1" sz="9600">
                <a:latin typeface="Helvetica"/>
                <a:ea typeface="Helvetica"/>
                <a:cs typeface="Helvetica"/>
                <a:sym typeface="Helvetica"/>
              </a:rPr>
              <a:t>machine</a:t>
            </a:r>
            <a:r>
              <a:rPr sz="9600"/>
              <a:t> and the </a:t>
            </a:r>
            <a:r>
              <a:rPr b="1" sz="9600">
                <a:latin typeface="Helvetica"/>
                <a:ea typeface="Helvetica"/>
                <a:cs typeface="Helvetica"/>
                <a:sym typeface="Helvetica"/>
              </a:rPr>
              <a:t>program</a:t>
            </a:r>
            <a:r>
              <a:rPr sz="9600"/>
              <a:t>”</a:t>
            </a:r>
            <a:r>
              <a:t> </a:t>
            </a:r>
          </a:p>
          <a:p>
            <a:pPr algn="r">
              <a:defRPr sz="4800"/>
            </a:pPr>
            <a:r>
              <a:t>- Alan Perlis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o can we…"/>
          <p:cNvSpPr txBox="1"/>
          <p:nvPr>
            <p:ph type="title"/>
          </p:nvPr>
        </p:nvSpPr>
        <p:spPr>
          <a:prstGeom prst="rect">
            <a:avLst/>
          </a:prstGeom>
        </p:spPr>
        <p:txBody>
          <a:bodyPr/>
          <a:lstStyle/>
          <a:p>
            <a:pPr/>
            <a:r>
              <a:t>So can we…</a:t>
            </a:r>
          </a:p>
        </p:txBody>
      </p:sp>
      <p:sp>
        <p:nvSpPr>
          <p:cNvPr id="258" name="Use constrained language…"/>
          <p:cNvSpPr txBox="1"/>
          <p:nvPr>
            <p:ph type="body" idx="1"/>
          </p:nvPr>
        </p:nvSpPr>
        <p:spPr>
          <a:prstGeom prst="rect">
            <a:avLst/>
          </a:prstGeom>
        </p:spPr>
        <p:txBody>
          <a:bodyPr/>
          <a:lstStyle/>
          <a:p>
            <a:pPr marL="444499" indent="-444499">
              <a:defRPr sz="4800"/>
            </a:pPr>
            <a:r>
              <a:t>Use </a:t>
            </a:r>
            <a:r>
              <a:rPr b="1">
                <a:latin typeface="Helvetica"/>
                <a:ea typeface="Helvetica"/>
                <a:cs typeface="Helvetica"/>
                <a:sym typeface="Helvetica"/>
              </a:rPr>
              <a:t>constrained</a:t>
            </a:r>
            <a:r>
              <a:t> language </a:t>
            </a:r>
          </a:p>
          <a:p>
            <a:pPr marL="444499" indent="-444499">
              <a:defRPr sz="4800"/>
            </a:pPr>
            <a:r>
              <a:t>…without the human “cheating”? </a:t>
            </a:r>
          </a:p>
          <a:p>
            <a:pPr marL="444499" indent="-444499">
              <a:defRPr sz="4800"/>
            </a:pPr>
            <a:r>
              <a:t>Give </a:t>
            </a:r>
            <a:r>
              <a:rPr b="1">
                <a:latin typeface="Helvetica"/>
                <a:ea typeface="Helvetica"/>
                <a:cs typeface="Helvetica"/>
                <a:sym typeface="Helvetica"/>
              </a:rPr>
              <a:t>clear</a:t>
            </a:r>
            <a:r>
              <a:t> instructions </a:t>
            </a:r>
          </a:p>
          <a:p>
            <a:pPr marL="444499" indent="-444499">
              <a:defRPr sz="4800"/>
            </a:pPr>
            <a:r>
              <a:t>…to achieve our goal?</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2" name="tourists.jpg" descr="tourists.jpg"/>
          <p:cNvPicPr>
            <a:picLocks noChangeAspect="1"/>
          </p:cNvPicPr>
          <p:nvPr/>
        </p:nvPicPr>
        <p:blipFill>
          <a:blip r:embed="rId2">
            <a:extLst/>
          </a:blip>
          <a:stretch>
            <a:fillRect/>
          </a:stretch>
        </p:blipFill>
        <p:spPr>
          <a:xfrm>
            <a:off x="-1980407" y="-50602"/>
            <a:ext cx="19709607" cy="9854804"/>
          </a:xfrm>
          <a:prstGeom prst="rect">
            <a:avLst/>
          </a:prstGeom>
          <a:ln w="12700">
            <a:miter lim="400000"/>
          </a:ln>
        </p:spPr>
      </p:pic>
      <p:sp>
        <p:nvSpPr>
          <p:cNvPr id="263" name="Train?"/>
          <p:cNvSpPr txBox="1"/>
          <p:nvPr>
            <p:ph type="title"/>
          </p:nvPr>
        </p:nvSpPr>
        <p:spPr>
          <a:xfrm>
            <a:off x="-1265767" y="867833"/>
            <a:ext cx="11099801" cy="2159001"/>
          </a:xfrm>
          <a:prstGeom prst="rect">
            <a:avLst/>
          </a:prstGeom>
        </p:spPr>
        <p:txBody>
          <a:bodyPr/>
          <a:lstStyle/>
          <a:p>
            <a:pPr/>
            <a:r>
              <a:t>Train?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Direct a Tourist…"/>
          <p:cNvSpPr txBox="1"/>
          <p:nvPr/>
        </p:nvSpPr>
        <p:spPr>
          <a:xfrm>
            <a:off x="877596" y="1206499"/>
            <a:ext cx="11249609"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1" sz="3200">
                <a:latin typeface="Helvetica"/>
                <a:ea typeface="Helvetica"/>
                <a:cs typeface="Helvetica"/>
                <a:sym typeface="Helvetica"/>
              </a:defRPr>
            </a:pPr>
            <a:r>
              <a:t>Direct a Tourist</a:t>
            </a:r>
          </a:p>
          <a:p>
            <a:pPr algn="l" defTabSz="457200">
              <a:defRPr b="1" sz="3200">
                <a:latin typeface="Helvetica"/>
                <a:ea typeface="Helvetica"/>
                <a:cs typeface="Helvetica"/>
                <a:sym typeface="Helvetica"/>
              </a:defRPr>
            </a:pPr>
          </a:p>
          <a:p>
            <a:pPr algn="l" defTabSz="457200">
              <a:defRPr sz="3200">
                <a:latin typeface="Helvetica"/>
                <a:ea typeface="Helvetica"/>
                <a:cs typeface="Helvetica"/>
                <a:sym typeface="Helvetica"/>
              </a:defRPr>
            </a:pPr>
            <a:r>
              <a:t>You are approached by a foreign tourist in Newcastle city centre, just outside of the Haymarket metro station. They only understand a few words of english but need to catch a train from the Central Station. </a:t>
            </a:r>
          </a:p>
          <a:p>
            <a:pPr algn="l" defTabSz="457200">
              <a:defRPr sz="3200">
                <a:latin typeface="Helvetica"/>
                <a:ea typeface="Helvetica"/>
                <a:cs typeface="Helvetica"/>
                <a:sym typeface="Helvetica"/>
              </a:defRPr>
            </a:pPr>
          </a:p>
          <a:p>
            <a:pPr algn="l" defTabSz="457200">
              <a:defRPr sz="3200">
                <a:latin typeface="Helvetica"/>
                <a:ea typeface="Helvetica"/>
                <a:cs typeface="Helvetica"/>
                <a:sym typeface="Helvetica"/>
              </a:defRPr>
            </a:pPr>
            <a:r>
              <a:t>Write down instructions to help them get from their current location to their desired destination. </a:t>
            </a:r>
          </a:p>
          <a:p>
            <a:pPr algn="l" defTabSz="457200">
              <a:defRPr sz="3200">
                <a:latin typeface="Helvetica"/>
                <a:ea typeface="Helvetica"/>
                <a:cs typeface="Helvetica"/>
                <a:sym typeface="Helvetica"/>
              </a:defRPr>
            </a:pPr>
          </a:p>
          <a:p>
            <a:pPr algn="l" defTabSz="457200">
              <a:defRPr sz="3200">
                <a:latin typeface="Helvetica"/>
                <a:ea typeface="Helvetica"/>
                <a:cs typeface="Helvetica"/>
                <a:sym typeface="Helvetica"/>
              </a:defRPr>
            </a:pPr>
            <a:r>
              <a:t>They understand </a:t>
            </a:r>
            <a:r>
              <a:rPr b="1"/>
              <a:t>walk</a:t>
            </a:r>
            <a:r>
              <a:t>, </a:t>
            </a:r>
            <a:r>
              <a:rPr b="1"/>
              <a:t>turn left, turn right</a:t>
            </a:r>
            <a:r>
              <a:t> and </a:t>
            </a:r>
            <a:r>
              <a:rPr b="1"/>
              <a:t>distances</a:t>
            </a:r>
            <a:r>
              <a:t> (and maybe some others). </a:t>
            </a:r>
          </a:p>
          <a:p>
            <a:pPr algn="l" defTabSz="457200">
              <a:defRPr sz="3200">
                <a:latin typeface="Helvetica"/>
                <a:ea typeface="Helvetica"/>
                <a:cs typeface="Helvetica"/>
                <a:sym typeface="Helvetica"/>
              </a:defRPr>
            </a:pPr>
          </a:p>
          <a:p>
            <a:pPr algn="l" defTabSz="457200">
              <a:defRPr sz="3200">
                <a:latin typeface="Helvetica"/>
                <a:ea typeface="Helvetica"/>
                <a:cs typeface="Helvetica"/>
                <a:sym typeface="Helvetica"/>
              </a:defRPr>
            </a:pPr>
            <a:r>
              <a:t>Improvised street names are allowed.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Screenshot 2017-06-12 12.51.13.png" descr="Screenshot 2017-06-12 12.51.13.png"/>
          <p:cNvPicPr>
            <a:picLocks noChangeAspect="1"/>
          </p:cNvPicPr>
          <p:nvPr/>
        </p:nvPicPr>
        <p:blipFill>
          <a:blip r:embed="rId2">
            <a:extLst/>
          </a:blip>
          <a:stretch>
            <a:fillRect/>
          </a:stretch>
        </p:blipFill>
        <p:spPr>
          <a:xfrm>
            <a:off x="-4395" y="-146182"/>
            <a:ext cx="13013590" cy="1004596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Answers?"/>
          <p:cNvSpPr txBox="1"/>
          <p:nvPr>
            <p:ph type="title"/>
          </p:nvPr>
        </p:nvSpPr>
        <p:spPr>
          <a:xfrm>
            <a:off x="952500" y="3797300"/>
            <a:ext cx="11099800" cy="2159000"/>
          </a:xfrm>
          <a:prstGeom prst="rect">
            <a:avLst/>
          </a:prstGeom>
        </p:spPr>
        <p:txBody>
          <a:bodyPr/>
          <a:lstStyle/>
          <a:p>
            <a:pPr/>
            <a:r>
              <a:t>Answers?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Bonus"/>
          <p:cNvSpPr txBox="1"/>
          <p:nvPr>
            <p:ph type="title"/>
          </p:nvPr>
        </p:nvSpPr>
        <p:spPr>
          <a:prstGeom prst="rect">
            <a:avLst/>
          </a:prstGeom>
        </p:spPr>
        <p:txBody>
          <a:bodyPr/>
          <a:lstStyle/>
          <a:p>
            <a:pPr/>
            <a:r>
              <a:t>Bonus</a:t>
            </a:r>
          </a:p>
        </p:txBody>
      </p:sp>
      <p:sp>
        <p:nvSpPr>
          <p:cNvPr id="272" name="How would you change your answer if the person was blind?"/>
          <p:cNvSpPr txBox="1"/>
          <p:nvPr/>
        </p:nvSpPr>
        <p:spPr>
          <a:xfrm>
            <a:off x="1930163" y="4279900"/>
            <a:ext cx="914447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latin typeface="Helvetica"/>
                <a:ea typeface="Helvetica"/>
                <a:cs typeface="Helvetica"/>
                <a:sym typeface="Helvetica"/>
              </a:defRPr>
            </a:pPr>
            <a:r>
              <a:t>How would you change your answer if the person was </a:t>
            </a:r>
            <a:r>
              <a:rPr b="1"/>
              <a:t>blind</a:t>
            </a: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mozart.jpg" descr="mozart.jpg"/>
          <p:cNvPicPr>
            <a:picLocks noChangeAspect="1"/>
          </p:cNvPicPr>
          <p:nvPr/>
        </p:nvPicPr>
        <p:blipFill>
          <a:blip r:embed="rId3">
            <a:extLst/>
          </a:blip>
          <a:stretch>
            <a:fillRect/>
          </a:stretch>
        </p:blipFill>
        <p:spPr>
          <a:xfrm>
            <a:off x="2584805" y="0"/>
            <a:ext cx="7835190" cy="97536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Why do you care…"/>
          <p:cNvSpPr txBox="1"/>
          <p:nvPr>
            <p:ph type="title"/>
          </p:nvPr>
        </p:nvSpPr>
        <p:spPr>
          <a:xfrm>
            <a:off x="952500" y="2675295"/>
            <a:ext cx="11099800" cy="4403010"/>
          </a:xfrm>
          <a:prstGeom prst="rect">
            <a:avLst/>
          </a:prstGeom>
        </p:spPr>
        <p:txBody>
          <a:bodyPr/>
          <a:lstStyle/>
          <a:p>
            <a:pPr/>
            <a:r>
              <a:t>Why do you care </a:t>
            </a:r>
          </a:p>
          <a:p>
            <a:pPr>
              <a:defRPr i="1">
                <a:latin typeface="Helvetica"/>
                <a:ea typeface="Helvetica"/>
                <a:cs typeface="Helvetica"/>
                <a:sym typeface="Helvetica"/>
              </a:defRPr>
            </a:pPr>
            <a:r>
              <a:t>so much</a:t>
            </a:r>
          </a:p>
          <a:p>
            <a:pPr/>
            <a:r>
              <a:t>about language?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Title"/>
          <p:cNvSpPr txBox="1"/>
          <p:nvPr>
            <p:ph type="title"/>
          </p:nvPr>
        </p:nvSpPr>
        <p:spPr>
          <a:prstGeom prst="rect">
            <a:avLst/>
          </a:prstGeom>
        </p:spPr>
        <p:txBody>
          <a:bodyPr/>
          <a:lstStyle/>
          <a:p>
            <a:pPr/>
          </a:p>
        </p:txBody>
      </p:sp>
      <p:sp>
        <p:nvSpPr>
          <p:cNvPr id="279" name="Body"/>
          <p:cNvSpPr txBox="1"/>
          <p:nvPr>
            <p:ph type="body" idx="1"/>
          </p:nvPr>
        </p:nvSpPr>
        <p:spPr>
          <a:prstGeom prst="rect">
            <a:avLst/>
          </a:prstGeom>
        </p:spPr>
        <p:txBody>
          <a:bodyPr/>
          <a:lstStyle/>
          <a:p>
            <a:pPr/>
          </a:p>
        </p:txBody>
      </p:sp>
      <p:pic>
        <p:nvPicPr>
          <p:cNvPr id="280" name="mousse.jpg" descr="mousse.jpg"/>
          <p:cNvPicPr>
            <a:picLocks noChangeAspect="1"/>
          </p:cNvPicPr>
          <p:nvPr/>
        </p:nvPicPr>
        <p:blipFill>
          <a:blip r:embed="rId3">
            <a:extLst/>
          </a:blip>
          <a:stretch>
            <a:fillRect/>
          </a:stretch>
        </p:blipFill>
        <p:spPr>
          <a:xfrm>
            <a:off x="-2348" y="-1316567"/>
            <a:ext cx="13009495" cy="1238673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mouse.jpg" descr="mouse.jpg"/>
          <p:cNvPicPr>
            <a:picLocks noChangeAspect="1"/>
          </p:cNvPicPr>
          <p:nvPr/>
        </p:nvPicPr>
        <p:blipFill>
          <a:blip r:embed="rId3">
            <a:extLst/>
          </a:blip>
          <a:stretch>
            <a:fillRect/>
          </a:stretch>
        </p:blipFill>
        <p:spPr>
          <a:xfrm>
            <a:off x="4597400" y="3613150"/>
            <a:ext cx="3810000" cy="25273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88" name="If you ask for a mouse…"/>
          <p:cNvSpPr txBox="1"/>
          <p:nvPr>
            <p:ph type="title"/>
          </p:nvPr>
        </p:nvSpPr>
        <p:spPr>
          <a:xfrm>
            <a:off x="952500" y="3797300"/>
            <a:ext cx="11099800" cy="2159000"/>
          </a:xfrm>
          <a:prstGeom prst="rect">
            <a:avLst/>
          </a:prstGeom>
        </p:spPr>
        <p:txBody>
          <a:bodyPr/>
          <a:lstStyle>
            <a:lvl1pPr defTabSz="578358">
              <a:defRPr sz="7919"/>
            </a:lvl1pPr>
          </a:lstStyle>
          <a:p>
            <a:pPr/>
            <a:r>
              <a:t>If you ask for a mouse…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tea.jpg" descr="tea.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291" name="Tea?"/>
          <p:cNvSpPr txBox="1"/>
          <p:nvPr>
            <p:ph type="title"/>
          </p:nvPr>
        </p:nvSpPr>
        <p:spPr>
          <a:xfrm>
            <a:off x="-3704167" y="7319433"/>
            <a:ext cx="11099801" cy="2159001"/>
          </a:xfrm>
          <a:prstGeom prst="rect">
            <a:avLst/>
          </a:prstGeom>
        </p:spPr>
        <p:txBody>
          <a:bodyPr/>
          <a:lstStyle/>
          <a:p>
            <a:pPr/>
            <a:r>
              <a:t>Tea?</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ake a Cup of Tea…"/>
          <p:cNvSpPr txBox="1"/>
          <p:nvPr>
            <p:ph type="body" idx="1"/>
          </p:nvPr>
        </p:nvSpPr>
        <p:spPr>
          <a:xfrm>
            <a:off x="459018" y="549605"/>
            <a:ext cx="12086764" cy="8654390"/>
          </a:xfrm>
          <a:prstGeom prst="rect">
            <a:avLst/>
          </a:prstGeom>
        </p:spPr>
        <p:txBody>
          <a:bodyPr/>
          <a:lstStyle/>
          <a:p>
            <a:pPr marL="0" indent="0" defTabSz="297179">
              <a:spcBef>
                <a:spcPts val="0"/>
              </a:spcBef>
              <a:buSzTx/>
              <a:buNone/>
              <a:defRPr b="1" sz="2990">
                <a:latin typeface="Helvetica"/>
                <a:ea typeface="Helvetica"/>
                <a:cs typeface="Helvetica"/>
                <a:sym typeface="Helvetica"/>
              </a:defRPr>
            </a:pPr>
            <a:r>
              <a:t>Make a Cup of Tea</a:t>
            </a:r>
          </a:p>
          <a:p>
            <a:pPr marL="0" indent="0" defTabSz="297179">
              <a:spcBef>
                <a:spcPts val="0"/>
              </a:spcBef>
              <a:buSzTx/>
              <a:buNone/>
              <a:defRPr sz="2990">
                <a:latin typeface="Helvetica"/>
                <a:ea typeface="Helvetica"/>
                <a:cs typeface="Helvetica"/>
                <a:sym typeface="Helvetica"/>
              </a:defRPr>
            </a:pPr>
          </a:p>
          <a:p>
            <a:pPr marL="0" indent="0" defTabSz="297179">
              <a:spcBef>
                <a:spcPts val="0"/>
              </a:spcBef>
              <a:buSzTx/>
              <a:buNone/>
              <a:defRPr sz="2990">
                <a:latin typeface="Helvetica"/>
                <a:ea typeface="Helvetica"/>
                <a:cs typeface="Helvetica"/>
                <a:sym typeface="Helvetica"/>
              </a:defRPr>
            </a:pPr>
            <a:r>
              <a:t>Your new Robot Butler understands lots of </a:t>
            </a:r>
            <a:r>
              <a:rPr b="1"/>
              <a:t>verbs</a:t>
            </a:r>
            <a:r>
              <a:t> and </a:t>
            </a:r>
            <a:r>
              <a:rPr b="1"/>
              <a:t>nouns</a:t>
            </a:r>
            <a:r>
              <a:t> but does not know how to make you a cup of tea the way you like it. Write down commands that he can understand and follow to make a cup of tea.</a:t>
            </a:r>
          </a:p>
          <a:p>
            <a:pPr marL="0" indent="0" defTabSz="297179">
              <a:spcBef>
                <a:spcPts val="0"/>
              </a:spcBef>
              <a:buSzTx/>
              <a:buNone/>
              <a:defRPr sz="2990">
                <a:latin typeface="Helvetica"/>
                <a:ea typeface="Helvetica"/>
                <a:cs typeface="Helvetica"/>
                <a:sym typeface="Helvetica"/>
              </a:defRPr>
            </a:pPr>
          </a:p>
          <a:p>
            <a:pPr marL="0" indent="0" defTabSz="297179">
              <a:spcBef>
                <a:spcPts val="0"/>
              </a:spcBef>
              <a:buSzTx/>
              <a:buNone/>
              <a:defRPr sz="2990">
                <a:latin typeface="Helvetica"/>
                <a:ea typeface="Helvetica"/>
                <a:cs typeface="Helvetica"/>
                <a:sym typeface="Helvetica"/>
              </a:defRPr>
            </a:pPr>
            <a:r>
              <a:t>Here are the words your butler understands:</a:t>
            </a:r>
          </a:p>
          <a:p>
            <a:pPr marL="0" indent="0" defTabSz="297179">
              <a:spcBef>
                <a:spcPts val="0"/>
              </a:spcBef>
              <a:buSzTx/>
              <a:buNone/>
              <a:defRPr sz="2990">
                <a:latin typeface="Helvetica"/>
                <a:ea typeface="Helvetica"/>
                <a:cs typeface="Helvetica"/>
                <a:sym typeface="Helvetica"/>
              </a:defRPr>
            </a:pPr>
          </a:p>
          <a:p>
            <a:pPr marL="0" indent="0" defTabSz="297179">
              <a:spcBef>
                <a:spcPts val="0"/>
              </a:spcBef>
              <a:buSzTx/>
              <a:buNone/>
              <a:defRPr sz="3120">
                <a:latin typeface="Andale Mono"/>
                <a:ea typeface="Andale Mono"/>
                <a:cs typeface="Andale Mono"/>
                <a:sym typeface="Andale Mono"/>
              </a:defRPr>
            </a:pPr>
            <a:r>
              <a:t>spoon		cup		water		kettle		pour</a:t>
            </a:r>
          </a:p>
          <a:p>
            <a:pPr marL="0" indent="0" defTabSz="297179">
              <a:spcBef>
                <a:spcPts val="0"/>
              </a:spcBef>
              <a:buSzTx/>
              <a:buNone/>
              <a:defRPr sz="3120">
                <a:latin typeface="Andale Mono"/>
                <a:ea typeface="Andale Mono"/>
                <a:cs typeface="Andale Mono"/>
                <a:sym typeface="Andale Mono"/>
              </a:defRPr>
            </a:pPr>
          </a:p>
          <a:p>
            <a:pPr marL="0" indent="0" defTabSz="297179">
              <a:spcBef>
                <a:spcPts val="0"/>
              </a:spcBef>
              <a:buSzTx/>
              <a:buNone/>
              <a:defRPr sz="3120">
                <a:latin typeface="Andale Mono"/>
                <a:ea typeface="Andale Mono"/>
                <a:cs typeface="Andale Mono"/>
                <a:sym typeface="Andale Mono"/>
              </a:defRPr>
            </a:pPr>
            <a:r>
              <a:t>stir		fill		clean		sugar		close</a:t>
            </a:r>
          </a:p>
          <a:p>
            <a:pPr marL="0" indent="0" defTabSz="297179">
              <a:spcBef>
                <a:spcPts val="0"/>
              </a:spcBef>
              <a:buSzTx/>
              <a:buNone/>
              <a:defRPr sz="3120">
                <a:latin typeface="Andale Mono"/>
                <a:ea typeface="Andale Mono"/>
                <a:cs typeface="Andale Mono"/>
                <a:sym typeface="Andale Mono"/>
              </a:defRPr>
            </a:pPr>
          </a:p>
          <a:p>
            <a:pPr marL="0" indent="0" defTabSz="297179">
              <a:spcBef>
                <a:spcPts val="0"/>
              </a:spcBef>
              <a:buSzTx/>
              <a:buNone/>
              <a:defRPr sz="3120">
                <a:latin typeface="Andale Mono"/>
                <a:ea typeface="Andale Mono"/>
                <a:cs typeface="Andale Mono"/>
                <a:sym typeface="Andale Mono"/>
              </a:defRPr>
            </a:pPr>
            <a:r>
              <a:t>milk		teabag		coffee		saucer		switch-on</a:t>
            </a:r>
          </a:p>
          <a:p>
            <a:pPr marL="0" indent="0" defTabSz="297179">
              <a:spcBef>
                <a:spcPts val="0"/>
              </a:spcBef>
              <a:buSzTx/>
              <a:buNone/>
              <a:defRPr sz="3120">
                <a:latin typeface="Andale Mono"/>
                <a:ea typeface="Andale Mono"/>
                <a:cs typeface="Andale Mono"/>
                <a:sym typeface="Andale Mono"/>
              </a:defRPr>
            </a:pPr>
          </a:p>
          <a:p>
            <a:pPr marL="0" indent="0" defTabSz="297179">
              <a:spcBef>
                <a:spcPts val="0"/>
              </a:spcBef>
              <a:buSzTx/>
              <a:buNone/>
              <a:defRPr sz="3120">
                <a:latin typeface="Andale Mono"/>
                <a:ea typeface="Andale Mono"/>
                <a:cs typeface="Andale Mono"/>
                <a:sym typeface="Andale Mono"/>
              </a:defRPr>
            </a:pPr>
            <a:r>
              <a:t>raise		fridge		lower		empty		open</a:t>
            </a:r>
          </a:p>
          <a:p>
            <a:pPr marL="0" indent="0" defTabSz="297179">
              <a:spcBef>
                <a:spcPts val="0"/>
              </a:spcBef>
              <a:buSzTx/>
              <a:buNone/>
              <a:defRPr sz="3120">
                <a:latin typeface="Andale Mono"/>
                <a:ea typeface="Andale Mono"/>
                <a:cs typeface="Andale Mono"/>
                <a:sym typeface="Andale Mono"/>
              </a:defRPr>
            </a:pPr>
          </a:p>
          <a:p>
            <a:pPr marL="0" indent="0" defTabSz="297179">
              <a:spcBef>
                <a:spcPts val="0"/>
              </a:spcBef>
              <a:buSzTx/>
              <a:buNone/>
              <a:defRPr sz="3120">
                <a:latin typeface="Andale Mono"/>
                <a:ea typeface="Andale Mono"/>
                <a:cs typeface="Andale Mono"/>
                <a:sym typeface="Andale Mono"/>
              </a:defRPr>
            </a:pPr>
            <a:r>
              <a:t>switch-off	take		cupboard	full		if</a:t>
            </a:r>
          </a:p>
          <a:p>
            <a:pPr marL="0" indent="0" defTabSz="297179">
              <a:spcBef>
                <a:spcPts val="0"/>
              </a:spcBef>
              <a:buSzTx/>
              <a:buNone/>
              <a:defRPr sz="3120">
                <a:latin typeface="Andale Mono"/>
                <a:ea typeface="Andale Mono"/>
                <a:cs typeface="Andale Mono"/>
                <a:sym typeface="Andale Mono"/>
              </a:defRPr>
            </a:pPr>
          </a:p>
          <a:p>
            <a:pPr marL="0" indent="0" defTabSz="297179">
              <a:spcBef>
                <a:spcPts val="0"/>
              </a:spcBef>
              <a:buSzTx/>
              <a:buNone/>
              <a:defRPr sz="3120">
                <a:latin typeface="Andale Mono"/>
                <a:ea typeface="Andale Mono"/>
                <a:cs typeface="Andale Mono"/>
                <a:sym typeface="Andale Mono"/>
              </a:defRPr>
            </a:pPr>
            <a:r>
              <a:t>when		before		after		while		wait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Answers?"/>
          <p:cNvSpPr txBox="1"/>
          <p:nvPr>
            <p:ph type="title"/>
          </p:nvPr>
        </p:nvSpPr>
        <p:spPr>
          <a:xfrm>
            <a:off x="952500" y="3797300"/>
            <a:ext cx="11099800" cy="2159000"/>
          </a:xfrm>
          <a:prstGeom prst="rect">
            <a:avLst/>
          </a:prstGeom>
        </p:spPr>
        <p:txBody>
          <a:bodyPr/>
          <a:lstStyle/>
          <a:p>
            <a:pPr/>
            <a:r>
              <a:t>Answers?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Bonus"/>
          <p:cNvSpPr txBox="1"/>
          <p:nvPr>
            <p:ph type="title"/>
          </p:nvPr>
        </p:nvSpPr>
        <p:spPr>
          <a:prstGeom prst="rect">
            <a:avLst/>
          </a:prstGeom>
        </p:spPr>
        <p:txBody>
          <a:bodyPr/>
          <a:lstStyle/>
          <a:p>
            <a:pPr/>
            <a:r>
              <a:t>Bonus</a:t>
            </a:r>
          </a:p>
        </p:txBody>
      </p:sp>
      <p:sp>
        <p:nvSpPr>
          <p:cNvPr id="300" name="How would you change the instructions if you wanted your butler to be able to make tea for a visitor to your home?"/>
          <p:cNvSpPr txBox="1"/>
          <p:nvPr/>
        </p:nvSpPr>
        <p:spPr>
          <a:xfrm>
            <a:off x="1029965" y="4006849"/>
            <a:ext cx="10944871"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latin typeface="Helvetica"/>
                <a:ea typeface="Helvetica"/>
                <a:cs typeface="Helvetica"/>
                <a:sym typeface="Helvetica"/>
              </a:defRPr>
            </a:pPr>
            <a:r>
              <a:t>How would you change the instructions if you wanted your butler to be able to make tea for a </a:t>
            </a:r>
            <a:r>
              <a:rPr b="1"/>
              <a:t>visitor</a:t>
            </a:r>
            <a:r>
              <a:t> to your home?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Within a computer natural language is unnatural”"/>
          <p:cNvSpPr txBox="1"/>
          <p:nvPr>
            <p:ph type="title"/>
          </p:nvPr>
        </p:nvSpPr>
        <p:spPr>
          <a:xfrm>
            <a:off x="952500" y="2675295"/>
            <a:ext cx="11099800" cy="4403010"/>
          </a:xfrm>
          <a:prstGeom prst="rect">
            <a:avLst/>
          </a:prstGeom>
        </p:spPr>
        <p:txBody>
          <a:bodyPr/>
          <a:lstStyle/>
          <a:p>
            <a:pPr/>
            <a:r>
              <a:t>“Within a computer natural language is unnatural”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Levels of Understanding"/>
          <p:cNvSpPr txBox="1"/>
          <p:nvPr>
            <p:ph type="title"/>
          </p:nvPr>
        </p:nvSpPr>
        <p:spPr>
          <a:prstGeom prst="rect">
            <a:avLst/>
          </a:prstGeom>
        </p:spPr>
        <p:txBody>
          <a:bodyPr/>
          <a:lstStyle>
            <a:lvl1pPr defTabSz="572516">
              <a:defRPr sz="7840"/>
            </a:lvl1pPr>
          </a:lstStyle>
          <a:p>
            <a:pPr/>
            <a:r>
              <a:t>Levels of Understanding</a:t>
            </a:r>
          </a:p>
        </p:txBody>
      </p:sp>
      <p:sp>
        <p:nvSpPr>
          <p:cNvPr id="305" name="Simple Commands…"/>
          <p:cNvSpPr txBox="1"/>
          <p:nvPr>
            <p:ph type="body" idx="1"/>
          </p:nvPr>
        </p:nvSpPr>
        <p:spPr>
          <a:prstGeom prst="rect">
            <a:avLst/>
          </a:prstGeom>
        </p:spPr>
        <p:txBody>
          <a:bodyPr/>
          <a:lstStyle/>
          <a:p>
            <a:pPr/>
            <a:r>
              <a:t>Simple Commands</a:t>
            </a:r>
          </a:p>
          <a:p>
            <a:pPr lvl="1"/>
            <a:r>
              <a:t>Require close attention to detail</a:t>
            </a:r>
          </a:p>
          <a:p>
            <a:pPr lvl="1"/>
            <a:r>
              <a:t>Lots of control</a:t>
            </a:r>
          </a:p>
          <a:p>
            <a:pPr/>
            <a:r>
              <a:t>Complex Commands</a:t>
            </a:r>
          </a:p>
          <a:p>
            <a:pPr lvl="1"/>
            <a:r>
              <a:t>Easier to reason about</a:t>
            </a:r>
          </a:p>
          <a:p>
            <a:pPr lvl="1"/>
            <a:r>
              <a:t>Less fine-grained control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Title"/>
          <p:cNvSpPr txBox="1"/>
          <p:nvPr>
            <p:ph type="title"/>
          </p:nvPr>
        </p:nvSpPr>
        <p:spPr>
          <a:prstGeom prst="rect">
            <a:avLst/>
          </a:prstGeom>
        </p:spPr>
        <p:txBody>
          <a:bodyPr/>
          <a:lstStyle/>
          <a:p>
            <a:pPr/>
          </a:p>
        </p:txBody>
      </p:sp>
      <p:sp>
        <p:nvSpPr>
          <p:cNvPr id="149" name="Body"/>
          <p:cNvSpPr txBox="1"/>
          <p:nvPr>
            <p:ph type="body" idx="1"/>
          </p:nvPr>
        </p:nvSpPr>
        <p:spPr>
          <a:prstGeom prst="rect">
            <a:avLst/>
          </a:prstGeom>
        </p:spPr>
        <p:txBody>
          <a:bodyPr/>
          <a:lstStyle/>
          <a:p>
            <a:pPr/>
          </a:p>
        </p:txBody>
      </p:sp>
      <p:pic>
        <p:nvPicPr>
          <p:cNvPr id="150" name="mozart-manuscript.jpg" descr="mozart-manuscript.jpg"/>
          <p:cNvPicPr>
            <a:picLocks noChangeAspect="1"/>
          </p:cNvPicPr>
          <p:nvPr/>
        </p:nvPicPr>
        <p:blipFill>
          <a:blip r:embed="rId3">
            <a:extLst/>
          </a:blip>
          <a:stretch>
            <a:fillRect/>
          </a:stretch>
        </p:blipFill>
        <p:spPr>
          <a:xfrm>
            <a:off x="-239480" y="-53277"/>
            <a:ext cx="13577528" cy="992872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9" name="dog-sight.jpg" descr="dog-sight.jpg"/>
          <p:cNvPicPr>
            <a:picLocks noChangeAspect="1"/>
          </p:cNvPicPr>
          <p:nvPr/>
        </p:nvPicPr>
        <p:blipFill>
          <a:blip r:embed="rId2">
            <a:extLst/>
          </a:blip>
          <a:stretch>
            <a:fillRect/>
          </a:stretch>
        </p:blipFill>
        <p:spPr>
          <a:xfrm>
            <a:off x="0" y="1219200"/>
            <a:ext cx="13004800" cy="7315200"/>
          </a:xfrm>
          <a:prstGeom prst="rect">
            <a:avLst/>
          </a:prstGeom>
          <a:ln w="12700">
            <a:miter lim="400000"/>
          </a:ln>
        </p:spPr>
      </p:pic>
      <p:sp>
        <p:nvSpPr>
          <p:cNvPr id="310" name="Phone"/>
          <p:cNvSpPr txBox="1"/>
          <p:nvPr>
            <p:ph type="title"/>
          </p:nvPr>
        </p:nvSpPr>
        <p:spPr>
          <a:xfrm>
            <a:off x="5837766" y="6532033"/>
            <a:ext cx="11099801" cy="2159001"/>
          </a:xfrm>
          <a:prstGeom prst="rect">
            <a:avLst/>
          </a:prstGeom>
        </p:spPr>
        <p:txBody>
          <a:bodyPr/>
          <a:lstStyle/>
          <a:p>
            <a:pPr/>
            <a:r>
              <a:t>Phone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The Dog and Bone…"/>
          <p:cNvSpPr txBox="1"/>
          <p:nvPr>
            <p:ph type="body" idx="1"/>
          </p:nvPr>
        </p:nvSpPr>
        <p:spPr>
          <a:xfrm>
            <a:off x="459018" y="549605"/>
            <a:ext cx="12086764" cy="6882605"/>
          </a:xfrm>
          <a:prstGeom prst="rect">
            <a:avLst/>
          </a:prstGeom>
        </p:spPr>
        <p:txBody>
          <a:bodyPr/>
          <a:lstStyle/>
          <a:p>
            <a:pPr marL="0" indent="0" defTabSz="429768">
              <a:spcBef>
                <a:spcPts val="0"/>
              </a:spcBef>
              <a:buSzTx/>
              <a:buNone/>
              <a:defRPr b="1" sz="4512">
                <a:latin typeface="Helvetica"/>
                <a:ea typeface="Helvetica"/>
                <a:cs typeface="Helvetica"/>
                <a:sym typeface="Helvetica"/>
              </a:defRPr>
            </a:pPr>
            <a:r>
              <a:t>The Dog and Bone</a:t>
            </a:r>
          </a:p>
          <a:p>
            <a:pPr marL="0" indent="0" defTabSz="429768">
              <a:spcBef>
                <a:spcPts val="0"/>
              </a:spcBef>
              <a:buSzTx/>
              <a:buNone/>
              <a:defRPr sz="4324">
                <a:latin typeface="Helvetica"/>
                <a:ea typeface="Helvetica"/>
                <a:cs typeface="Helvetica"/>
                <a:sym typeface="Helvetica"/>
              </a:defRPr>
            </a:pPr>
          </a:p>
          <a:p>
            <a:pPr marL="0" indent="0" defTabSz="429768">
              <a:spcBef>
                <a:spcPts val="0"/>
              </a:spcBef>
              <a:buSzTx/>
              <a:buNone/>
              <a:defRPr sz="4324">
                <a:latin typeface="Helvetica"/>
                <a:ea typeface="Helvetica"/>
                <a:cs typeface="Helvetica"/>
                <a:sym typeface="Helvetica"/>
              </a:defRPr>
            </a:pPr>
            <a:r>
              <a:t>The new NLP (natural language processing) implant you ordered from Amazon for the family pet has arrived, just in time for your first day ill in bed with the flu. You are so ill that your pet needs to call in sick for you. Write down the instructions they could follow to use a telephone to call your work, pass on the message then hang up.</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Answers?"/>
          <p:cNvSpPr txBox="1"/>
          <p:nvPr>
            <p:ph type="title"/>
          </p:nvPr>
        </p:nvSpPr>
        <p:spPr>
          <a:xfrm>
            <a:off x="952500" y="3797300"/>
            <a:ext cx="11099800" cy="2159000"/>
          </a:xfrm>
          <a:prstGeom prst="rect">
            <a:avLst/>
          </a:prstGeom>
        </p:spPr>
        <p:txBody>
          <a:bodyPr/>
          <a:lstStyle/>
          <a:p>
            <a:pPr/>
            <a:r>
              <a:t>Answers?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Clarity"/>
          <p:cNvSpPr txBox="1"/>
          <p:nvPr>
            <p:ph type="title"/>
          </p:nvPr>
        </p:nvSpPr>
        <p:spPr>
          <a:prstGeom prst="rect">
            <a:avLst/>
          </a:prstGeom>
        </p:spPr>
        <p:txBody>
          <a:bodyPr/>
          <a:lstStyle/>
          <a:p>
            <a:pPr/>
            <a:r>
              <a:t>Clarity</a:t>
            </a:r>
          </a:p>
        </p:txBody>
      </p:sp>
      <p:sp>
        <p:nvSpPr>
          <p:cNvPr id="317" name="How would you explain it if you weren’t going to be around?…"/>
          <p:cNvSpPr txBox="1"/>
          <p:nvPr>
            <p:ph type="body" idx="1"/>
          </p:nvPr>
        </p:nvSpPr>
        <p:spPr>
          <a:prstGeom prst="rect">
            <a:avLst/>
          </a:prstGeom>
        </p:spPr>
        <p:txBody>
          <a:bodyPr/>
          <a:lstStyle/>
          <a:p>
            <a:pPr/>
            <a:r>
              <a:t>How would you explain it if you weren’t going to be around?</a:t>
            </a:r>
          </a:p>
          <a:p>
            <a:pPr/>
            <a:r>
              <a:t>What if you were leaving the most literal minded person in charge?</a:t>
            </a:r>
          </a:p>
          <a:p>
            <a:pPr/>
            <a:r>
              <a:t>How comfortable would you feel ?</a:t>
            </a:r>
          </a:p>
          <a:p>
            <a:pPr/>
            <a:r>
              <a:t>How could they misinterpret ?</a:t>
            </a:r>
          </a:p>
          <a:p>
            <a:pPr/>
            <a:r>
              <a:t>Can you account for all those eventualities?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Programming is…"/>
          <p:cNvSpPr txBox="1"/>
          <p:nvPr>
            <p:ph type="title"/>
          </p:nvPr>
        </p:nvSpPr>
        <p:spPr>
          <a:prstGeom prst="rect">
            <a:avLst/>
          </a:prstGeom>
        </p:spPr>
        <p:txBody>
          <a:bodyPr/>
          <a:lstStyle/>
          <a:p>
            <a:pPr/>
            <a:r>
              <a:t>Programming is…</a:t>
            </a:r>
          </a:p>
        </p:txBody>
      </p:sp>
      <p:sp>
        <p:nvSpPr>
          <p:cNvPr id="322" name="Doing the right things…"/>
          <p:cNvSpPr txBox="1"/>
          <p:nvPr>
            <p:ph type="body" idx="1"/>
          </p:nvPr>
        </p:nvSpPr>
        <p:spPr>
          <a:prstGeom prst="rect">
            <a:avLst/>
          </a:prstGeom>
        </p:spPr>
        <p:txBody>
          <a:bodyPr/>
          <a:lstStyle/>
          <a:p>
            <a:pPr/>
            <a:r>
              <a:t>Doing the right things</a:t>
            </a:r>
          </a:p>
          <a:p>
            <a:pPr/>
            <a:r>
              <a:t>In the right order</a:t>
            </a:r>
          </a:p>
          <a:p>
            <a:pPr/>
            <a:r>
              <a:t>Before, after or at the same time as other things</a:t>
            </a:r>
          </a:p>
          <a:p>
            <a:pPr/>
            <a:r>
              <a:t>For the right number of repetitions</a:t>
            </a:r>
          </a:p>
          <a:p>
            <a:pPr/>
            <a:r>
              <a:t>In the right circumstances…</a:t>
            </a:r>
          </a:p>
          <a:p>
            <a:pPr/>
            <a:r>
              <a:t>…with limited resources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Algorithms"/>
          <p:cNvSpPr txBox="1"/>
          <p:nvPr>
            <p:ph type="title"/>
          </p:nvPr>
        </p:nvSpPr>
        <p:spPr>
          <a:prstGeom prst="rect">
            <a:avLst/>
          </a:prstGeom>
        </p:spPr>
        <p:txBody>
          <a:bodyPr/>
          <a:lstStyle>
            <a:lvl1pPr>
              <a:defRPr>
                <a:solidFill>
                  <a:srgbClr val="FF0063"/>
                </a:solidFill>
              </a:defRPr>
            </a:lvl1pPr>
          </a:lstStyle>
          <a:p>
            <a:pPr/>
            <a:r>
              <a:t>Algorithms</a:t>
            </a:r>
          </a:p>
        </p:txBody>
      </p:sp>
      <p:sp>
        <p:nvSpPr>
          <p:cNvPr id="327" name="we’ve been talking about them!…"/>
          <p:cNvSpPr txBox="1"/>
          <p:nvPr>
            <p:ph type="body" idx="1"/>
          </p:nvPr>
        </p:nvSpPr>
        <p:spPr>
          <a:prstGeom prst="rect">
            <a:avLst/>
          </a:prstGeom>
        </p:spPr>
        <p:txBody>
          <a:bodyPr/>
          <a:lstStyle/>
          <a:p>
            <a:pPr/>
            <a:r>
              <a:t>we’ve been talking about them!</a:t>
            </a:r>
          </a:p>
          <a:p>
            <a:pPr/>
            <a:r>
              <a:t>a list of unambiguous instructions</a:t>
            </a:r>
          </a:p>
          <a:p>
            <a:pPr/>
            <a:r>
              <a:t>what makes a good algorithm?</a:t>
            </a:r>
          </a:p>
          <a:p>
            <a:pPr/>
            <a:r>
              <a:t>what is the problem?</a:t>
            </a:r>
          </a:p>
          <a:p>
            <a:pPr/>
            <a:r>
              <a:t>what are the constraints?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Models"/>
          <p:cNvSpPr txBox="1"/>
          <p:nvPr>
            <p:ph type="title"/>
          </p:nvPr>
        </p:nvSpPr>
        <p:spPr>
          <a:xfrm>
            <a:off x="952500" y="3797300"/>
            <a:ext cx="11099800" cy="2159000"/>
          </a:xfrm>
          <a:prstGeom prst="rect">
            <a:avLst/>
          </a:prstGeom>
        </p:spPr>
        <p:txBody>
          <a:bodyPr/>
          <a:lstStyle>
            <a:lvl1pPr>
              <a:defRPr b="1" sz="13000">
                <a:solidFill>
                  <a:srgbClr val="FF0063"/>
                </a:solidFill>
                <a:latin typeface="Helvetica"/>
                <a:ea typeface="Helvetica"/>
                <a:cs typeface="Helvetica"/>
                <a:sym typeface="Helvetica"/>
              </a:defRPr>
            </a:lvl1pPr>
          </a:lstStyle>
          <a:p>
            <a:pPr/>
            <a:r>
              <a:t>Models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Title"/>
          <p:cNvSpPr txBox="1"/>
          <p:nvPr>
            <p:ph type="title"/>
          </p:nvPr>
        </p:nvSpPr>
        <p:spPr>
          <a:prstGeom prst="rect">
            <a:avLst/>
          </a:prstGeom>
        </p:spPr>
        <p:txBody>
          <a:bodyPr/>
          <a:lstStyle/>
          <a:p>
            <a:pPr/>
          </a:p>
        </p:txBody>
      </p:sp>
      <p:sp>
        <p:nvSpPr>
          <p:cNvPr id="334" name="Body"/>
          <p:cNvSpPr txBox="1"/>
          <p:nvPr>
            <p:ph type="body" idx="1"/>
          </p:nvPr>
        </p:nvSpPr>
        <p:spPr>
          <a:prstGeom prst="rect">
            <a:avLst/>
          </a:prstGeom>
        </p:spPr>
        <p:txBody>
          <a:bodyPr/>
          <a:lstStyle/>
          <a:p>
            <a:pPr/>
          </a:p>
        </p:txBody>
      </p:sp>
      <p:pic>
        <p:nvPicPr>
          <p:cNvPr id="335" name="Legoland_Minilands_London.jpg" descr="Legoland_Minilands_London.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Title"/>
          <p:cNvSpPr txBox="1"/>
          <p:nvPr>
            <p:ph type="title"/>
          </p:nvPr>
        </p:nvSpPr>
        <p:spPr>
          <a:prstGeom prst="rect">
            <a:avLst/>
          </a:prstGeom>
        </p:spPr>
        <p:txBody>
          <a:bodyPr/>
          <a:lstStyle/>
          <a:p>
            <a:pPr/>
          </a:p>
        </p:txBody>
      </p:sp>
      <p:sp>
        <p:nvSpPr>
          <p:cNvPr id="340" name="Body"/>
          <p:cNvSpPr txBox="1"/>
          <p:nvPr>
            <p:ph type="body" idx="1"/>
          </p:nvPr>
        </p:nvSpPr>
        <p:spPr>
          <a:prstGeom prst="rect">
            <a:avLst/>
          </a:prstGeom>
        </p:spPr>
        <p:txBody>
          <a:bodyPr/>
          <a:lstStyle/>
          <a:p>
            <a:pPr/>
          </a:p>
        </p:txBody>
      </p:sp>
      <p:pic>
        <p:nvPicPr>
          <p:cNvPr id="341" name="railway train in station.jpg" descr="railway train in station.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Title"/>
          <p:cNvSpPr txBox="1"/>
          <p:nvPr>
            <p:ph type="title"/>
          </p:nvPr>
        </p:nvSpPr>
        <p:spPr>
          <a:prstGeom prst="rect">
            <a:avLst/>
          </a:prstGeom>
        </p:spPr>
        <p:txBody>
          <a:bodyPr/>
          <a:lstStyle/>
          <a:p>
            <a:pPr/>
          </a:p>
        </p:txBody>
      </p:sp>
      <p:sp>
        <p:nvSpPr>
          <p:cNvPr id="346" name="Body"/>
          <p:cNvSpPr txBox="1"/>
          <p:nvPr>
            <p:ph type="body" idx="1"/>
          </p:nvPr>
        </p:nvSpPr>
        <p:spPr>
          <a:prstGeom prst="rect">
            <a:avLst/>
          </a:prstGeom>
        </p:spPr>
        <p:txBody>
          <a:bodyPr/>
          <a:lstStyle/>
          <a:p>
            <a:pPr/>
          </a:p>
        </p:txBody>
      </p:sp>
      <p:pic>
        <p:nvPicPr>
          <p:cNvPr id="347" name="metro-map.jpg" descr="metro-map.jpg"/>
          <p:cNvPicPr>
            <a:picLocks noChangeAspect="1"/>
          </p:cNvPicPr>
          <p:nvPr/>
        </p:nvPicPr>
        <p:blipFill>
          <a:blip r:embed="rId3">
            <a:extLst/>
          </a:blip>
          <a:stretch>
            <a:fillRect/>
          </a:stretch>
        </p:blipFill>
        <p:spPr>
          <a:xfrm>
            <a:off x="-286871" y="-210048"/>
            <a:ext cx="22910230" cy="1017369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Title"/>
          <p:cNvSpPr txBox="1"/>
          <p:nvPr>
            <p:ph type="title"/>
          </p:nvPr>
        </p:nvSpPr>
        <p:spPr>
          <a:prstGeom prst="rect">
            <a:avLst/>
          </a:prstGeom>
        </p:spPr>
        <p:txBody>
          <a:bodyPr/>
          <a:lstStyle/>
          <a:p>
            <a:pPr/>
          </a:p>
        </p:txBody>
      </p:sp>
      <p:pic>
        <p:nvPicPr>
          <p:cNvPr id="155" name="zoe-keating.jpg" descr="zoe-keating.jpg"/>
          <p:cNvPicPr>
            <a:picLocks noChangeAspect="1"/>
          </p:cNvPicPr>
          <p:nvPr/>
        </p:nvPicPr>
        <p:blipFill>
          <a:blip r:embed="rId3">
            <a:extLst/>
          </a:blip>
          <a:stretch>
            <a:fillRect/>
          </a:stretch>
        </p:blipFill>
        <p:spPr>
          <a:xfrm>
            <a:off x="-2182591" y="-8508"/>
            <a:ext cx="17339735" cy="975360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Title"/>
          <p:cNvSpPr txBox="1"/>
          <p:nvPr>
            <p:ph type="title"/>
          </p:nvPr>
        </p:nvSpPr>
        <p:spPr>
          <a:prstGeom prst="rect">
            <a:avLst/>
          </a:prstGeom>
        </p:spPr>
        <p:txBody>
          <a:bodyPr/>
          <a:lstStyle/>
          <a:p>
            <a:pPr/>
          </a:p>
        </p:txBody>
      </p:sp>
      <p:sp>
        <p:nvSpPr>
          <p:cNvPr id="352" name="Body"/>
          <p:cNvSpPr txBox="1"/>
          <p:nvPr>
            <p:ph type="body" idx="1"/>
          </p:nvPr>
        </p:nvSpPr>
        <p:spPr>
          <a:prstGeom prst="rect">
            <a:avLst/>
          </a:prstGeom>
        </p:spPr>
        <p:txBody>
          <a:bodyPr/>
          <a:lstStyle/>
          <a:p>
            <a:pPr/>
          </a:p>
        </p:txBody>
      </p:sp>
      <p:pic>
        <p:nvPicPr>
          <p:cNvPr id="353" name="the-treachery-of-images-this-is-not-a-pipe-1948.jpg" descr="the-treachery-of-images-this-is-not-a-pipe-1948.jpg"/>
          <p:cNvPicPr>
            <a:picLocks noChangeAspect="1"/>
          </p:cNvPicPr>
          <p:nvPr/>
        </p:nvPicPr>
        <p:blipFill>
          <a:blip r:embed="rId3">
            <a:extLst/>
          </a:blip>
          <a:stretch>
            <a:fillRect/>
          </a:stretch>
        </p:blipFill>
        <p:spPr>
          <a:xfrm>
            <a:off x="-461149" y="20885"/>
            <a:ext cx="13927098" cy="971183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Title"/>
          <p:cNvSpPr txBox="1"/>
          <p:nvPr>
            <p:ph type="title"/>
          </p:nvPr>
        </p:nvSpPr>
        <p:spPr>
          <a:prstGeom prst="rect">
            <a:avLst/>
          </a:prstGeom>
        </p:spPr>
        <p:txBody>
          <a:bodyPr/>
          <a:lstStyle/>
          <a:p>
            <a:pPr/>
          </a:p>
        </p:txBody>
      </p:sp>
      <p:sp>
        <p:nvSpPr>
          <p:cNvPr id="358" name="Body"/>
          <p:cNvSpPr txBox="1"/>
          <p:nvPr>
            <p:ph type="body" idx="1"/>
          </p:nvPr>
        </p:nvSpPr>
        <p:spPr>
          <a:prstGeom prst="rect">
            <a:avLst/>
          </a:prstGeom>
        </p:spPr>
        <p:txBody>
          <a:bodyPr/>
          <a:lstStyle/>
          <a:p>
            <a:pPr/>
          </a:p>
        </p:txBody>
      </p:sp>
      <p:pic>
        <p:nvPicPr>
          <p:cNvPr id="359" name="sagan-quote.jpg" descr="sagan-quote.jpg"/>
          <p:cNvPicPr>
            <a:picLocks noChangeAspect="1"/>
          </p:cNvPicPr>
          <p:nvPr/>
        </p:nvPicPr>
        <p:blipFill>
          <a:blip r:embed="rId3">
            <a:extLst/>
          </a:blip>
          <a:stretch>
            <a:fillRect/>
          </a:stretch>
        </p:blipFill>
        <p:spPr>
          <a:xfrm>
            <a:off x="-85539" y="-1711139"/>
            <a:ext cx="13175878" cy="13175878"/>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Abstraction"/>
          <p:cNvSpPr txBox="1"/>
          <p:nvPr>
            <p:ph type="title"/>
          </p:nvPr>
        </p:nvSpPr>
        <p:spPr>
          <a:xfrm>
            <a:off x="952500" y="3797300"/>
            <a:ext cx="11099800" cy="2159000"/>
          </a:xfrm>
          <a:prstGeom prst="rect">
            <a:avLst/>
          </a:prstGeom>
        </p:spPr>
        <p:txBody>
          <a:bodyPr/>
          <a:lstStyle>
            <a:lvl1pPr>
              <a:defRPr b="1">
                <a:solidFill>
                  <a:srgbClr val="FF0063"/>
                </a:solidFill>
                <a:latin typeface="Helvetica"/>
                <a:ea typeface="Helvetica"/>
                <a:cs typeface="Helvetica"/>
                <a:sym typeface="Helvetica"/>
              </a:defRPr>
            </a:lvl1pPr>
          </a:lstStyle>
          <a:p>
            <a:pPr/>
            <a:r>
              <a:t>Abstraction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Problem Solving Strategies…"/>
          <p:cNvSpPr txBox="1"/>
          <p:nvPr>
            <p:ph type="title"/>
          </p:nvPr>
        </p:nvSpPr>
        <p:spPr>
          <a:xfrm>
            <a:off x="952500" y="1937683"/>
            <a:ext cx="11099800" cy="5878234"/>
          </a:xfrm>
          <a:prstGeom prst="rect">
            <a:avLst/>
          </a:prstGeom>
        </p:spPr>
        <p:txBody>
          <a:bodyPr/>
          <a:lstStyle/>
          <a:p>
            <a:pPr>
              <a:defRPr b="1" sz="10000">
                <a:solidFill>
                  <a:srgbClr val="FF0063"/>
                </a:solidFill>
                <a:latin typeface="Helvetica"/>
                <a:ea typeface="Helvetica"/>
                <a:cs typeface="Helvetica"/>
                <a:sym typeface="Helvetica"/>
              </a:defRPr>
            </a:pPr>
            <a:r>
              <a:t>Problem Solving Strategies </a:t>
            </a:r>
          </a:p>
          <a:p>
            <a:pPr>
              <a:defRPr b="1" sz="10000">
                <a:solidFill>
                  <a:srgbClr val="FF0063"/>
                </a:solidFill>
                <a:latin typeface="Helvetica"/>
                <a:ea typeface="Helvetica"/>
                <a:cs typeface="Helvetica"/>
                <a:sym typeface="Helvetica"/>
              </a:defRPr>
            </a:pPr>
            <a:r>
              <a:t>&amp; Tactics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1" name="feynman.jpg" descr="feynman.jpg"/>
          <p:cNvPicPr>
            <a:picLocks noChangeAspect="1"/>
          </p:cNvPicPr>
          <p:nvPr/>
        </p:nvPicPr>
        <p:blipFill>
          <a:blip r:embed="rId2">
            <a:alphaModFix amt="40000"/>
            <a:extLst/>
          </a:blip>
          <a:stretch>
            <a:fillRect/>
          </a:stretch>
        </p:blipFill>
        <p:spPr>
          <a:xfrm>
            <a:off x="-2307196" y="-23036"/>
            <a:ext cx="17421637" cy="9799672"/>
          </a:xfrm>
          <a:prstGeom prst="rect">
            <a:avLst/>
          </a:prstGeom>
          <a:ln w="12700">
            <a:miter lim="400000"/>
          </a:ln>
        </p:spPr>
      </p:pic>
      <p:sp>
        <p:nvSpPr>
          <p:cNvPr id="372" name="The Feynman Method"/>
          <p:cNvSpPr txBox="1"/>
          <p:nvPr>
            <p:ph type="title"/>
          </p:nvPr>
        </p:nvSpPr>
        <p:spPr>
          <a:prstGeom prst="rect">
            <a:avLst/>
          </a:prstGeom>
        </p:spPr>
        <p:txBody>
          <a:bodyPr/>
          <a:lstStyle/>
          <a:p>
            <a:pPr/>
            <a:r>
              <a:t>The Feynman Method</a:t>
            </a:r>
          </a:p>
        </p:txBody>
      </p:sp>
      <p:sp>
        <p:nvSpPr>
          <p:cNvPr id="373" name="Write down the problem.…"/>
          <p:cNvSpPr txBox="1"/>
          <p:nvPr/>
        </p:nvSpPr>
        <p:spPr>
          <a:xfrm>
            <a:off x="1758568" y="3454399"/>
            <a:ext cx="9487663"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4999" indent="-634999" algn="l">
              <a:buSzPct val="100000"/>
              <a:buAutoNum type="arabicPeriod" startAt="1"/>
              <a:defRPr sz="6000"/>
            </a:pPr>
            <a:r>
              <a:t>Write down the problem. </a:t>
            </a:r>
          </a:p>
          <a:p>
            <a:pPr marL="634999" indent="-634999" algn="l">
              <a:buSzPct val="100000"/>
              <a:buAutoNum type="arabicPeriod" startAt="1"/>
              <a:defRPr sz="6000"/>
            </a:pPr>
            <a:r>
              <a:t>Think very hard. </a:t>
            </a:r>
          </a:p>
          <a:p>
            <a:pPr marL="634999" indent="-634999" algn="l">
              <a:buSzPct val="100000"/>
              <a:buAutoNum type="arabicPeriod" startAt="1"/>
              <a:defRPr sz="6000"/>
            </a:pPr>
            <a:r>
              <a:t>Write down the answer.</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Pencil and Paper"/>
          <p:cNvSpPr txBox="1"/>
          <p:nvPr>
            <p:ph type="title"/>
          </p:nvPr>
        </p:nvSpPr>
        <p:spPr>
          <a:prstGeom prst="rect">
            <a:avLst/>
          </a:prstGeom>
        </p:spPr>
        <p:txBody>
          <a:bodyPr/>
          <a:lstStyle/>
          <a:p>
            <a:pPr/>
            <a:r>
              <a:t>Pencil and Paper</a:t>
            </a:r>
          </a:p>
        </p:txBody>
      </p:sp>
      <p:sp>
        <p:nvSpPr>
          <p:cNvPr id="376" name="What steps are involved?…"/>
          <p:cNvSpPr txBox="1"/>
          <p:nvPr>
            <p:ph type="body" idx="1"/>
          </p:nvPr>
        </p:nvSpPr>
        <p:spPr>
          <a:prstGeom prst="rect">
            <a:avLst/>
          </a:prstGeom>
        </p:spPr>
        <p:txBody>
          <a:bodyPr/>
          <a:lstStyle/>
          <a:p>
            <a:pPr/>
            <a:r>
              <a:t>What steps are involved?</a:t>
            </a:r>
          </a:p>
          <a:p>
            <a:pPr/>
            <a:r>
              <a:t>Do I have enough information?</a:t>
            </a:r>
          </a:p>
          <a:p>
            <a:pPr/>
            <a:r>
              <a:t>Do I have too much information?</a:t>
            </a:r>
          </a:p>
          <a:p>
            <a:pPr/>
            <a:r>
              <a:t>Have I made it as simple as possible?</a:t>
            </a:r>
          </a:p>
          <a:p>
            <a:pPr/>
            <a:r>
              <a:t>What happens if…?</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oleplay"/>
          <p:cNvSpPr txBox="1"/>
          <p:nvPr>
            <p:ph type="title"/>
          </p:nvPr>
        </p:nvSpPr>
        <p:spPr>
          <a:prstGeom prst="rect">
            <a:avLst/>
          </a:prstGeom>
        </p:spPr>
        <p:txBody>
          <a:bodyPr/>
          <a:lstStyle/>
          <a:p>
            <a:pPr/>
            <a:r>
              <a:t>Roleplay</a:t>
            </a:r>
          </a:p>
        </p:txBody>
      </p:sp>
      <p:sp>
        <p:nvSpPr>
          <p:cNvPr id="379" name="Pairing…"/>
          <p:cNvSpPr txBox="1"/>
          <p:nvPr>
            <p:ph type="body" idx="1"/>
          </p:nvPr>
        </p:nvSpPr>
        <p:spPr>
          <a:xfrm>
            <a:off x="952500" y="2255705"/>
            <a:ext cx="11099800" cy="5242190"/>
          </a:xfrm>
          <a:prstGeom prst="rect">
            <a:avLst/>
          </a:prstGeom>
        </p:spPr>
        <p:txBody>
          <a:bodyPr/>
          <a:lstStyle/>
          <a:p>
            <a:pPr/>
            <a:r>
              <a:t>Pairing</a:t>
            </a:r>
          </a:p>
          <a:p>
            <a:pPr/>
            <a:r>
              <a:t>Collaboration</a:t>
            </a:r>
          </a:p>
          <a:p>
            <a:pPr/>
            <a:r>
              <a:t>Acting out the steps</a:t>
            </a:r>
          </a:p>
          <a:p>
            <a:pPr/>
            <a:r>
              <a:t>Critically examining the code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BFBFB"/>
        </a:solidFill>
      </p:bgPr>
    </p:bg>
    <p:spTree>
      <p:nvGrpSpPr>
        <p:cNvPr id="1" name=""/>
        <p:cNvGrpSpPr/>
        <p:nvPr/>
      </p:nvGrpSpPr>
      <p:grpSpPr>
        <a:xfrm>
          <a:off x="0" y="0"/>
          <a:ext cx="0" cy="0"/>
          <a:chOff x="0" y="0"/>
          <a:chExt cx="0" cy="0"/>
        </a:xfrm>
      </p:grpSpPr>
      <p:pic>
        <p:nvPicPr>
          <p:cNvPr id="383" name="rubber-duck.jpg" descr="rubber-duck.jpg"/>
          <p:cNvPicPr>
            <a:picLocks noChangeAspect="1"/>
          </p:cNvPicPr>
          <p:nvPr/>
        </p:nvPicPr>
        <p:blipFill>
          <a:blip r:embed="rId3">
            <a:extLst/>
          </a:blip>
          <a:stretch>
            <a:fillRect/>
          </a:stretch>
        </p:blipFill>
        <p:spPr>
          <a:xfrm>
            <a:off x="3512232" y="2016639"/>
            <a:ext cx="5980336" cy="5720322"/>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What have we learned?"/>
          <p:cNvSpPr txBox="1"/>
          <p:nvPr>
            <p:ph type="title"/>
          </p:nvPr>
        </p:nvSpPr>
        <p:spPr>
          <a:prstGeom prst="rect">
            <a:avLst/>
          </a:prstGeom>
        </p:spPr>
        <p:txBody>
          <a:bodyPr/>
          <a:lstStyle/>
          <a:p>
            <a:pPr/>
            <a:r>
              <a:t>What have we learned?</a:t>
            </a:r>
          </a:p>
        </p:txBody>
      </p:sp>
      <p:sp>
        <p:nvSpPr>
          <p:cNvPr id="388" name="Breaking down a problem into steps…"/>
          <p:cNvSpPr txBox="1"/>
          <p:nvPr>
            <p:ph type="body" idx="1"/>
          </p:nvPr>
        </p:nvSpPr>
        <p:spPr>
          <a:xfrm>
            <a:off x="952500" y="2367049"/>
            <a:ext cx="11099800" cy="6286501"/>
          </a:xfrm>
          <a:prstGeom prst="rect">
            <a:avLst/>
          </a:prstGeom>
        </p:spPr>
        <p:txBody>
          <a:bodyPr/>
          <a:lstStyle/>
          <a:p>
            <a:pPr/>
            <a:r>
              <a:t>Breaking down a problem into steps</a:t>
            </a:r>
          </a:p>
          <a:p>
            <a:pPr/>
            <a:r>
              <a:t>Validating our approach </a:t>
            </a:r>
          </a:p>
          <a:p>
            <a:pPr/>
            <a:r>
              <a:t>Sequences</a:t>
            </a:r>
          </a:p>
          <a:p>
            <a:pPr/>
            <a:r>
              <a:t>Variables</a:t>
            </a:r>
          </a:p>
          <a:p>
            <a:pPr/>
            <a:r>
              <a:t>Iteration</a:t>
            </a:r>
          </a:p>
          <a:p>
            <a:pPr/>
            <a:r>
              <a:t>Abstraction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Programming is AWESOME.…"/>
          <p:cNvSpPr txBox="1"/>
          <p:nvPr>
            <p:ph type="title"/>
          </p:nvPr>
        </p:nvSpPr>
        <p:spPr>
          <a:xfrm>
            <a:off x="952500" y="1207153"/>
            <a:ext cx="11099800" cy="7339294"/>
          </a:xfrm>
          <a:prstGeom prst="rect">
            <a:avLst/>
          </a:prstGeom>
        </p:spPr>
        <p:txBody>
          <a:bodyPr/>
          <a:lstStyle/>
          <a:p>
            <a:pPr>
              <a:defRPr b="1" sz="10000">
                <a:solidFill>
                  <a:srgbClr val="FF0063"/>
                </a:solidFill>
                <a:latin typeface="Helvetica"/>
                <a:ea typeface="Helvetica"/>
                <a:cs typeface="Helvetica"/>
                <a:sym typeface="Helvetica"/>
              </a:defRPr>
            </a:pPr>
            <a:r>
              <a:rPr>
                <a:solidFill>
                  <a:srgbClr val="000000"/>
                </a:solidFill>
              </a:rPr>
              <a:t>Programming</a:t>
            </a:r>
            <a:r>
              <a:t> </a:t>
            </a:r>
            <a:r>
              <a:rPr>
                <a:solidFill>
                  <a:srgbClr val="000000"/>
                </a:solidFill>
              </a:rPr>
              <a:t>is</a:t>
            </a:r>
            <a:r>
              <a:t> AWESOME.</a:t>
            </a:r>
          </a:p>
          <a:p>
            <a:pPr>
              <a:defRPr b="1" sz="10000">
                <a:solidFill>
                  <a:srgbClr val="FF0063"/>
                </a:solidFill>
                <a:latin typeface="Helvetica"/>
                <a:ea typeface="Helvetica"/>
                <a:cs typeface="Helvetica"/>
                <a:sym typeface="Helvetica"/>
              </a:defRPr>
            </a:pPr>
          </a:p>
          <a:p>
            <a:pPr>
              <a:defRPr b="1" sz="10000">
                <a:solidFill>
                  <a:srgbClr val="FF0063"/>
                </a:solidFill>
                <a:latin typeface="Helvetica"/>
                <a:ea typeface="Helvetica"/>
                <a:cs typeface="Helvetica"/>
                <a:sym typeface="Helvetica"/>
              </a:defRPr>
            </a:pPr>
            <a:r>
              <a:rPr>
                <a:solidFill>
                  <a:srgbClr val="000000"/>
                </a:solidFill>
              </a:rPr>
              <a:t>Discuss</a:t>
            </a: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Title"/>
          <p:cNvSpPr txBox="1"/>
          <p:nvPr>
            <p:ph type="title"/>
          </p:nvPr>
        </p:nvSpPr>
        <p:spPr>
          <a:prstGeom prst="rect">
            <a:avLst/>
          </a:prstGeom>
        </p:spPr>
        <p:txBody>
          <a:bodyPr/>
          <a:lstStyle/>
          <a:p>
            <a:pPr/>
          </a:p>
        </p:txBody>
      </p:sp>
      <p:pic>
        <p:nvPicPr>
          <p:cNvPr id="160" name="player-piano.jpg" descr="player-piano.jpg"/>
          <p:cNvPicPr>
            <a:picLocks noChangeAspect="1"/>
          </p:cNvPicPr>
          <p:nvPr/>
        </p:nvPicPr>
        <p:blipFill>
          <a:blip r:embed="rId3">
            <a:extLst/>
          </a:blip>
          <a:stretch>
            <a:fillRect/>
          </a:stretch>
        </p:blipFill>
        <p:spPr>
          <a:xfrm>
            <a:off x="-226711" y="-30334"/>
            <a:ext cx="13318634" cy="99889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knitting.jpg" descr="knitting.jpg"/>
          <p:cNvPicPr>
            <a:picLocks noChangeAspect="1"/>
          </p:cNvPicPr>
          <p:nvPr/>
        </p:nvPicPr>
        <p:blipFill>
          <a:blip r:embed="rId3">
            <a:extLst/>
          </a:blip>
          <a:stretch>
            <a:fillRect/>
          </a:stretch>
        </p:blipFill>
        <p:spPr>
          <a:xfrm>
            <a:off x="-59324" y="-218788"/>
            <a:ext cx="13123446" cy="1019117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Title"/>
          <p:cNvSpPr txBox="1"/>
          <p:nvPr>
            <p:ph type="title"/>
          </p:nvPr>
        </p:nvSpPr>
        <p:spPr>
          <a:prstGeom prst="rect">
            <a:avLst/>
          </a:prstGeom>
        </p:spPr>
        <p:txBody>
          <a:bodyPr/>
          <a:lstStyle/>
          <a:p>
            <a:pPr/>
          </a:p>
        </p:txBody>
      </p:sp>
      <p:sp>
        <p:nvSpPr>
          <p:cNvPr id="169" name="Body"/>
          <p:cNvSpPr txBox="1"/>
          <p:nvPr>
            <p:ph type="body" idx="1"/>
          </p:nvPr>
        </p:nvSpPr>
        <p:spPr>
          <a:prstGeom prst="rect">
            <a:avLst/>
          </a:prstGeom>
        </p:spPr>
        <p:txBody>
          <a:bodyPr/>
          <a:lstStyle/>
          <a:p>
            <a:pPr/>
          </a:p>
        </p:txBody>
      </p:sp>
      <p:pic>
        <p:nvPicPr>
          <p:cNvPr id="170" name="2017-03-02 20.24.54.jpg" descr="2017-03-02 20.24.54.jpg"/>
          <p:cNvPicPr>
            <a:picLocks noChangeAspect="1"/>
          </p:cNvPicPr>
          <p:nvPr/>
        </p:nvPicPr>
        <p:blipFill>
          <a:blip r:embed="rId2">
            <a:extLst/>
          </a:blip>
          <a:stretch>
            <a:fillRect/>
          </a:stretch>
        </p:blipFill>
        <p:spPr>
          <a:xfrm>
            <a:off x="-2015842" y="-125112"/>
            <a:ext cx="17745913" cy="10003824"/>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